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7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8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0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1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2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3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4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5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6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27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29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30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23" r:id="rId1"/>
    <p:sldMasterId id="2147483878" r:id="rId2"/>
    <p:sldMasterId id="2147483905" r:id="rId3"/>
    <p:sldMasterId id="2147483917" r:id="rId4"/>
    <p:sldMasterId id="2147483941" r:id="rId5"/>
    <p:sldMasterId id="2147483956" r:id="rId6"/>
    <p:sldMasterId id="2147483968" r:id="rId7"/>
    <p:sldMasterId id="2147483983" r:id="rId8"/>
    <p:sldMasterId id="2147484010" r:id="rId9"/>
    <p:sldMasterId id="2147484023" r:id="rId10"/>
    <p:sldMasterId id="2147484036" r:id="rId11"/>
    <p:sldMasterId id="2147484049" r:id="rId12"/>
    <p:sldMasterId id="2147484062" r:id="rId13"/>
    <p:sldMasterId id="2147484087" r:id="rId14"/>
    <p:sldMasterId id="2147484099" r:id="rId15"/>
    <p:sldMasterId id="2147484111" r:id="rId16"/>
    <p:sldMasterId id="2147484123" r:id="rId17"/>
    <p:sldMasterId id="2147484138" r:id="rId18"/>
    <p:sldMasterId id="2147484150" r:id="rId19"/>
    <p:sldMasterId id="2147484165" r:id="rId20"/>
    <p:sldMasterId id="2147484192" r:id="rId21"/>
    <p:sldMasterId id="2147484207" r:id="rId22"/>
    <p:sldMasterId id="2147484222" r:id="rId23"/>
    <p:sldMasterId id="2147484234" r:id="rId24"/>
    <p:sldMasterId id="2147484258" r:id="rId25"/>
    <p:sldMasterId id="2147484282" r:id="rId26"/>
    <p:sldMasterId id="2147484318" r:id="rId27"/>
    <p:sldMasterId id="2147484330" r:id="rId28"/>
    <p:sldMasterId id="2147484342" r:id="rId29"/>
    <p:sldMasterId id="2147484356" r:id="rId30"/>
    <p:sldMasterId id="2147484368" r:id="rId31"/>
  </p:sldMasterIdLst>
  <p:notesMasterIdLst>
    <p:notesMasterId r:id="rId50"/>
  </p:notesMasterIdLst>
  <p:handoutMasterIdLst>
    <p:handoutMasterId r:id="rId51"/>
  </p:handoutMasterIdLst>
  <p:sldIdLst>
    <p:sldId id="1351" r:id="rId32"/>
    <p:sldId id="1352" r:id="rId33"/>
    <p:sldId id="1343" r:id="rId34"/>
    <p:sldId id="1353" r:id="rId35"/>
    <p:sldId id="1350" r:id="rId36"/>
    <p:sldId id="1345" r:id="rId37"/>
    <p:sldId id="1346" r:id="rId38"/>
    <p:sldId id="1347" r:id="rId39"/>
    <p:sldId id="1348" r:id="rId40"/>
    <p:sldId id="1340" r:id="rId41"/>
    <p:sldId id="1354" r:id="rId42"/>
    <p:sldId id="1342" r:id="rId43"/>
    <p:sldId id="1344" r:id="rId44"/>
    <p:sldId id="1330" r:id="rId45"/>
    <p:sldId id="1327" r:id="rId46"/>
    <p:sldId id="1324" r:id="rId47"/>
    <p:sldId id="1328" r:id="rId48"/>
    <p:sldId id="1329" r:id="rId49"/>
  </p:sldIdLst>
  <p:sldSz cx="9144000" cy="6858000" type="screen4x3"/>
  <p:notesSz cx="6797675" cy="9928225"/>
  <p:embeddedFontLst>
    <p:embeddedFont>
      <p:font typeface="Arial Narrow" panose="020B0606020202030204" pitchFamily="34" charset="0"/>
      <p:regular r:id="rId52"/>
      <p:bold r:id="rId53"/>
      <p:italic r:id="rId54"/>
      <p:boldItalic r:id="rId55"/>
    </p:embeddedFont>
    <p:embeddedFont>
      <p:font typeface="HeliosCond" panose="020B0604020202020204" charset="-52"/>
      <p:regular r:id="rId56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iosCond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iosCond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iosCond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iosCond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iosCond" pitchFamily="2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HeliosCond" pitchFamily="2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HeliosCond" pitchFamily="2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HeliosCond" pitchFamily="2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HeliosCond" pitchFamily="2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C921168-447E-4CC5-8C29-44D3B59BBE28}">
          <p14:sldIdLst/>
        </p14:section>
        <p14:section name="Раздел без заголовка" id="{1A1B652B-65A8-4AEA-8165-D14A3731874A}">
          <p14:sldIdLst>
            <p14:sldId id="1351"/>
            <p14:sldId id="1352"/>
            <p14:sldId id="1343"/>
            <p14:sldId id="1353"/>
            <p14:sldId id="1350"/>
            <p14:sldId id="1345"/>
            <p14:sldId id="1346"/>
            <p14:sldId id="1347"/>
            <p14:sldId id="1348"/>
            <p14:sldId id="1340"/>
            <p14:sldId id="1354"/>
            <p14:sldId id="1342"/>
            <p14:sldId id="1344"/>
            <p14:sldId id="1330"/>
            <p14:sldId id="1327"/>
            <p14:sldId id="1324"/>
            <p14:sldId id="1328"/>
            <p14:sldId id="1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3">
          <p15:clr>
            <a:srgbClr val="A4A3A4"/>
          </p15:clr>
        </p15:guide>
        <p15:guide id="2" pos="28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FFFF99"/>
    <a:srgbClr val="00CCFF"/>
    <a:srgbClr val="008BD0"/>
    <a:srgbClr val="003366"/>
    <a:srgbClr val="070175"/>
    <a:srgbClr val="FFFFCC"/>
    <a:srgbClr val="66FFFF"/>
    <a:srgbClr val="0085C8"/>
    <a:srgbClr val="9C9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082" autoAdjust="0"/>
    <p:restoredTop sz="81893" autoAdjust="0"/>
  </p:normalViewPr>
  <p:slideViewPr>
    <p:cSldViewPr snapToGrid="0">
      <p:cViewPr varScale="1">
        <p:scale>
          <a:sx n="73" d="100"/>
          <a:sy n="73" d="100"/>
        </p:scale>
        <p:origin x="1181" y="43"/>
      </p:cViewPr>
      <p:guideLst>
        <p:guide orient="horz" pos="2163"/>
        <p:guide pos="2889"/>
      </p:guideLst>
    </p:cSldViewPr>
  </p:slideViewPr>
  <p:outlineViewPr>
    <p:cViewPr>
      <p:scale>
        <a:sx n="33" d="100"/>
        <a:sy n="33" d="100"/>
      </p:scale>
      <p:origin x="0" y="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3726" y="-102"/>
      </p:cViewPr>
      <p:guideLst>
        <p:guide orient="horz" pos="3108"/>
        <p:guide pos="2122"/>
        <p:guide orient="horz" pos="3128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0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font" Target="fonts/font5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font" Target="fonts/font8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font" Target="fonts/font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font" Target="fonts/font6.fntdata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5220427954981"/>
          <c:y val="3.2276016637051583E-2"/>
          <c:w val="0.93476979440069996"/>
          <c:h val="0.869965813688358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Плановые ремонты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90</c:v>
                </c:pt>
                <c:pt idx="1">
                  <c:v>58</c:v>
                </c:pt>
                <c:pt idx="2">
                  <c:v>62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Внеплановые ремонты (ХС)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</c:v>
                </c:pt>
                <c:pt idx="1">
                  <c:v>27</c:v>
                </c:pt>
                <c:pt idx="2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"/>
        <c:overlap val="100"/>
        <c:axId val="-710601552"/>
        <c:axId val="-712010544"/>
      </c:barChart>
      <c:catAx>
        <c:axId val="-71060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-712010544"/>
        <c:crosses val="autoZero"/>
        <c:auto val="1"/>
        <c:lblAlgn val="ctr"/>
        <c:lblOffset val="100"/>
        <c:noMultiLvlLbl val="0"/>
      </c:catAx>
      <c:valAx>
        <c:axId val="-712010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-710601552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768115942028983E-2"/>
          <c:y val="5.3856067443062726E-2"/>
          <c:w val="0.93623188405797098"/>
          <c:h val="0.94614393255693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Наработка (Тыс. Час)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square"/>
            <c:size val="7"/>
            <c:spPr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5.8843880586436068E-2"/>
                  <c:y val="3.72404875805286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5479714400106773"/>
                  <c:y val="-3.25789326733544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2836202678055074E-2"/>
                  <c:y val="-3.98878015693213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2709838686680985E-2"/>
                  <c:y val="-3.48326046501331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222</c:v>
                </c:pt>
                <c:pt idx="1">
                  <c:v>308.39999999999998</c:v>
                </c:pt>
                <c:pt idx="2">
                  <c:v>305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712015984"/>
        <c:axId val="-712013264"/>
      </c:lineChart>
      <c:catAx>
        <c:axId val="-712015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 baseline="0"/>
            </a:pPr>
            <a:endParaRPr lang="ru-RU"/>
          </a:p>
        </c:txPr>
        <c:crossAx val="-712013264"/>
        <c:crosses val="autoZero"/>
        <c:auto val="1"/>
        <c:lblAlgn val="ctr"/>
        <c:lblOffset val="100"/>
        <c:noMultiLvlLbl val="0"/>
      </c:catAx>
      <c:valAx>
        <c:axId val="-712013264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-7120159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2598580897726766"/>
          <c:y val="0.84780204731028774"/>
          <c:w val="0.58418657413586017"/>
          <c:h val="6.3068180956008316E-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768183638062192E-2"/>
          <c:y val="5.1447089968914464E-2"/>
          <c:w val="0.93623188405797098"/>
          <c:h val="0.94614393255693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Затраты на ремонт (Млн. Руб)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7.0143244806263619E-2"/>
                  <c:y val="-2.7800180877102204E-2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rgbClr val="FF0000"/>
                        </a:solidFill>
                      </a:defRPr>
                    </a:pPr>
                    <a:r>
                      <a:rPr lang="ru-RU" sz="1600" dirty="0" smtClean="0"/>
                      <a:t>229,0</a:t>
                    </a:r>
                    <a:endParaRPr lang="ru-RU" sz="1600" dirty="0"/>
                  </a:p>
                </c:rich>
              </c:tx>
              <c:numFmt formatCode="General" sourceLinked="0"/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452511232706079E-2"/>
                  <c:y val="3.0052609137025028E-2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rgbClr val="FF0000"/>
                        </a:solidFill>
                      </a:defRPr>
                    </a:pPr>
                    <a:r>
                      <a:rPr lang="ru-RU" sz="1600" dirty="0" smtClean="0"/>
                      <a:t>223,2</a:t>
                    </a:r>
                    <a:endParaRPr lang="ru-RU" sz="1600" dirty="0"/>
                  </a:p>
                </c:rich>
              </c:tx>
              <c:numFmt formatCode="General" sourceLinked="0"/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6960496463365806E-2"/>
                  <c:y val="3.478811431068677E-2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rgbClr val="FF0000"/>
                        </a:solidFill>
                      </a:defRPr>
                    </a:pPr>
                    <a:r>
                      <a:rPr lang="ru-RU" dirty="0" smtClean="0"/>
                      <a:t>243,1</a:t>
                    </a:r>
                    <a:endParaRPr lang="ru-RU" dirty="0"/>
                  </a:p>
                </c:rich>
              </c:tx>
              <c:numFmt formatCode="General" sourceLinked="0"/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2709838686680985E-2"/>
                  <c:y val="-3.48326046501331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229</c:v>
                </c:pt>
                <c:pt idx="1">
                  <c:v>223.17259999999999</c:v>
                </c:pt>
                <c:pt idx="2">
                  <c:v>243.1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712010000"/>
        <c:axId val="-712009456"/>
      </c:lineChart>
      <c:catAx>
        <c:axId val="-712010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712009456"/>
        <c:crosses val="autoZero"/>
        <c:auto val="1"/>
        <c:lblAlgn val="ctr"/>
        <c:lblOffset val="100"/>
        <c:noMultiLvlLbl val="0"/>
      </c:catAx>
      <c:valAx>
        <c:axId val="-712009456"/>
        <c:scaling>
          <c:orientation val="minMax"/>
          <c:max val="270"/>
        </c:scaling>
        <c:delete val="1"/>
        <c:axPos val="l"/>
        <c:numFmt formatCode="General" sourceLinked="0"/>
        <c:majorTickMark val="out"/>
        <c:minorTickMark val="none"/>
        <c:tickLblPos val="nextTo"/>
        <c:crossAx val="-712010000"/>
        <c:crosses val="autoZero"/>
        <c:crossBetween val="between"/>
        <c:majorUnit val="40"/>
        <c:minorUnit val="20"/>
      </c:valAx>
    </c:plotArea>
    <c:legend>
      <c:legendPos val="b"/>
      <c:layout>
        <c:manualLayout>
          <c:xMode val="edge"/>
          <c:yMode val="edge"/>
          <c:x val="0.10272933352639128"/>
          <c:y val="0.77742985130562792"/>
          <c:w val="0.74972040571199783"/>
          <c:h val="6.3068180956008316E-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075222222222229E-2"/>
          <c:y val="3.2276041666666665E-2"/>
          <c:w val="0.93476979440069996"/>
          <c:h val="0.869965813688358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Зав. Рем.</c:v>
                </c:pt>
              </c:strCache>
            </c:strRef>
          </c:tx>
          <c:spPr>
            <a:solidFill>
              <a:srgbClr val="FFCCCC"/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 ГПА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9</c:v>
                </c:pt>
                <c:pt idx="3">
                  <c:v>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 ГПА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10</c:v>
                </c:pt>
                <c:pt idx="3">
                  <c:v>11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НРР ГПА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(КР+СР) ХС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Лист1!$F$2:$F$5</c:f>
              <c:numCache>
                <c:formatCode>General</c:formatCode>
                <c:ptCount val="4"/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-710901632"/>
        <c:axId val="-710899456"/>
      </c:barChart>
      <c:catAx>
        <c:axId val="-710901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-710899456"/>
        <c:crosses val="autoZero"/>
        <c:auto val="1"/>
        <c:lblAlgn val="ctr"/>
        <c:lblOffset val="100"/>
        <c:noMultiLvlLbl val="0"/>
      </c:catAx>
      <c:valAx>
        <c:axId val="-710899456"/>
        <c:scaling>
          <c:orientation val="minMax"/>
          <c:max val="37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-710901632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РЭН 19 ГТД</c:v>
                </c:pt>
                <c:pt idx="1">
                  <c:v>АВР 19 ГТД</c:v>
                </c:pt>
                <c:pt idx="2">
                  <c:v>ГР 4 ГТД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</c:v>
                </c:pt>
                <c:pt idx="1">
                  <c:v>12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РЭН 19 ГТД</c:v>
                </c:pt>
                <c:pt idx="1">
                  <c:v>АВР 19 ГТД</c:v>
                </c:pt>
                <c:pt idx="2">
                  <c:v>ГР 4 ГТД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</c:v>
                </c:pt>
                <c:pt idx="1">
                  <c:v>7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84940880"/>
        <c:axId val="-584939792"/>
      </c:barChart>
      <c:catAx>
        <c:axId val="-584940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584939792"/>
        <c:crosses val="autoZero"/>
        <c:auto val="1"/>
        <c:lblAlgn val="ctr"/>
        <c:lblOffset val="100"/>
        <c:noMultiLvlLbl val="0"/>
      </c:catAx>
      <c:valAx>
        <c:axId val="-584939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584940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068936527952928E-2"/>
          <c:y val="4.9479771734264232E-2"/>
          <c:w val="0.89281210592686"/>
          <c:h val="0.766538002731481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23</c:v>
                </c:pt>
                <c:pt idx="2">
                  <c:v>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</c:v>
                </c:pt>
                <c:pt idx="1">
                  <c:v>22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10905440"/>
        <c:axId val="-710904352"/>
      </c:barChart>
      <c:catAx>
        <c:axId val="-710905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710904352"/>
        <c:crosses val="autoZero"/>
        <c:auto val="1"/>
        <c:lblAlgn val="ctr"/>
        <c:lblOffset val="100"/>
        <c:noMultiLvlLbl val="0"/>
      </c:catAx>
      <c:valAx>
        <c:axId val="-710904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-710905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0.43114</cdr:x>
      <cdr:y>0.30292</cdr:y>
    </cdr:from>
    <cdr:to>
      <cdr:x>0.68856</cdr:x>
      <cdr:y>0.41132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38338" y="1597023"/>
          <a:ext cx="1157287" cy="5715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>
            <a:defRPr/>
          </a:pPr>
          <a:r>
            <a:rPr lang="ru-RU" sz="1000" b="1" dirty="0" smtClean="0">
              <a:solidFill>
                <a:srgbClr val="000000"/>
              </a:solidFill>
            </a:rPr>
            <a:t>Хоз. Способ</a:t>
          </a:r>
          <a:endParaRPr lang="ru-RU" sz="1000" b="1" dirty="0">
            <a:solidFill>
              <a:srgbClr val="000000"/>
            </a:solidFill>
          </a:endParaRPr>
        </a:p>
        <a:p xmlns:a="http://schemas.openxmlformats.org/drawingml/2006/main">
          <a:pPr lvl="0" algn="ctr">
            <a:defRPr/>
          </a:pPr>
          <a:r>
            <a:rPr lang="ru-RU" sz="1000" b="1" dirty="0" smtClean="0">
              <a:solidFill>
                <a:srgbClr val="000000"/>
              </a:solidFill>
            </a:rPr>
            <a:t>27 </a:t>
          </a:r>
          <a:r>
            <a:rPr lang="ru-RU" sz="1000" b="1" dirty="0">
              <a:solidFill>
                <a:srgbClr val="000000"/>
              </a:solidFill>
            </a:rPr>
            <a:t>шт. </a:t>
          </a:r>
          <a:r>
            <a:rPr lang="ru-RU" sz="1000" b="1" dirty="0" smtClean="0">
              <a:solidFill>
                <a:srgbClr val="000000"/>
              </a:solidFill>
            </a:rPr>
            <a:t>(32%)</a:t>
          </a:r>
          <a:endParaRPr lang="ru-RU" sz="10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0.43256</cdr:x>
      <cdr:y>0.13312</cdr:y>
    </cdr:from>
    <cdr:to>
      <cdr:x>0.67232</cdr:x>
      <cdr:y>0.25053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944688" y="701801"/>
          <a:ext cx="1077913" cy="619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</a:rPr>
            <a:t>Всего: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</a:rPr>
            <a:t>План 64 шт.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</a:rPr>
            <a:t>Факт 85 шт.</a:t>
          </a:r>
          <a:endParaRPr lang="ru-RU" sz="12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0.43256</cdr:x>
      <cdr:y>0.5667</cdr:y>
    </cdr:from>
    <cdr:to>
      <cdr:x>0.70692</cdr:x>
      <cdr:y>0.704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44688" y="2987675"/>
          <a:ext cx="1233500" cy="723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lvl="0" algn="ctr"/>
          <a:r>
            <a:rPr lang="ru-RU" sz="1000" b="1" dirty="0" smtClean="0">
              <a:solidFill>
                <a:srgbClr val="000000"/>
              </a:solidFill>
            </a:rPr>
            <a:t>Подрядный способ. </a:t>
          </a:r>
          <a:endParaRPr lang="ru-RU" sz="1000" b="1" dirty="0">
            <a:solidFill>
              <a:srgbClr val="000000"/>
            </a:solidFill>
          </a:endParaRPr>
        </a:p>
        <a:p xmlns:a="http://schemas.openxmlformats.org/drawingml/2006/main">
          <a:pPr lvl="0" algn="ctr"/>
          <a:r>
            <a:rPr lang="ru-RU" sz="1000" b="1" dirty="0" smtClean="0">
              <a:solidFill>
                <a:srgbClr val="000000"/>
              </a:solidFill>
            </a:rPr>
            <a:t>План КР 12 шт.</a:t>
          </a:r>
        </a:p>
        <a:p xmlns:a="http://schemas.openxmlformats.org/drawingml/2006/main">
          <a:pPr lvl="0" algn="ctr"/>
          <a:r>
            <a:rPr lang="ru-RU" sz="1000" b="1" dirty="0" smtClean="0">
              <a:solidFill>
                <a:srgbClr val="000000"/>
              </a:solidFill>
            </a:rPr>
            <a:t>План </a:t>
          </a:r>
          <a:r>
            <a:rPr lang="ru-RU" sz="1000" b="1" dirty="0" err="1" smtClean="0">
              <a:solidFill>
                <a:srgbClr val="000000"/>
              </a:solidFill>
            </a:rPr>
            <a:t>ТОиТР</a:t>
          </a:r>
          <a:r>
            <a:rPr lang="ru-RU" sz="1000" b="1" dirty="0" smtClean="0">
              <a:solidFill>
                <a:srgbClr val="000000"/>
              </a:solidFill>
            </a:rPr>
            <a:t> 46.</a:t>
          </a:r>
          <a:endParaRPr lang="ru-RU" sz="1000" b="1" dirty="0">
            <a:solidFill>
              <a:srgbClr val="000000"/>
            </a:solidFill>
          </a:endParaRPr>
        </a:p>
        <a:p xmlns:a="http://schemas.openxmlformats.org/drawingml/2006/main">
          <a:pPr lvl="0" algn="ctr"/>
          <a:r>
            <a:rPr lang="ru-RU" sz="1000" b="1" dirty="0" smtClean="0">
              <a:solidFill>
                <a:srgbClr val="000000"/>
              </a:solidFill>
            </a:rPr>
            <a:t>58 </a:t>
          </a:r>
          <a:r>
            <a:rPr lang="ru-RU" sz="1000" b="1" dirty="0">
              <a:solidFill>
                <a:srgbClr val="000000"/>
              </a:solidFill>
            </a:rPr>
            <a:t>шт. </a:t>
          </a:r>
          <a:r>
            <a:rPr lang="ru-RU" sz="1000" b="1" dirty="0" smtClean="0">
              <a:solidFill>
                <a:srgbClr val="000000"/>
              </a:solidFill>
            </a:rPr>
            <a:t>(68%)</a:t>
          </a:r>
          <a:endParaRPr lang="ru-RU" sz="10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0.30304</cdr:x>
      <cdr:y>0.12035</cdr:y>
    </cdr:from>
    <cdr:to>
      <cdr:x>0.40464</cdr:x>
      <cdr:y>0.29674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2727325" y="6238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0.64064</cdr:x>
      <cdr:y>0.28755</cdr:y>
    </cdr:from>
    <cdr:to>
      <cdr:x>0.74224</cdr:x>
      <cdr:y>0.46394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5765800" y="14906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0.72743</cdr:x>
      <cdr:y>0.05972</cdr:y>
    </cdr:from>
    <cdr:to>
      <cdr:x>0.82903</cdr:x>
      <cdr:y>0.2361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6546850" y="3095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0.72458</cdr:x>
      <cdr:y>0.03674</cdr:y>
    </cdr:from>
    <cdr:to>
      <cdr:x>0.98023</cdr:x>
      <cdr:y>0.15658</cdr:y>
    </cdr:to>
    <cdr:sp macro="" textlink="">
      <cdr:nvSpPr>
        <cdr:cNvPr id="26" name="TextBox 1"/>
        <cdr:cNvSpPr txBox="1"/>
      </cdr:nvSpPr>
      <cdr:spPr>
        <a:xfrm xmlns:a="http://schemas.openxmlformats.org/drawingml/2006/main">
          <a:off x="3257550" y="193716"/>
          <a:ext cx="1149362" cy="631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</a:rPr>
            <a:t>Всего: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</a:rPr>
            <a:t>План 61 шт.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</a:rPr>
            <a:t>Факт 100 шт.</a:t>
          </a:r>
          <a:endParaRPr lang="ru-RU" sz="12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0.72033</cdr:x>
      <cdr:y>0.57732</cdr:y>
    </cdr:from>
    <cdr:to>
      <cdr:x>0.98729</cdr:x>
      <cdr:y>0.77439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3238481" y="3043693"/>
          <a:ext cx="1200170" cy="10389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/>
          <a:r>
            <a:rPr lang="ru-RU" sz="1000" b="1" dirty="0" smtClean="0">
              <a:solidFill>
                <a:srgbClr val="000000"/>
              </a:solidFill>
            </a:rPr>
            <a:t>Подрядный способ </a:t>
          </a:r>
        </a:p>
        <a:p xmlns:a="http://schemas.openxmlformats.org/drawingml/2006/main">
          <a:pPr lvl="0" algn="ctr"/>
          <a:r>
            <a:rPr lang="ru-RU" sz="1000" b="1" dirty="0" smtClean="0">
              <a:solidFill>
                <a:srgbClr val="000000"/>
              </a:solidFill>
            </a:rPr>
            <a:t>План КР 16 шт.</a:t>
          </a:r>
        </a:p>
        <a:p xmlns:a="http://schemas.openxmlformats.org/drawingml/2006/main">
          <a:pPr lvl="0" algn="ctr"/>
          <a:r>
            <a:rPr lang="ru-RU" sz="1000" b="1" dirty="0" smtClean="0">
              <a:solidFill>
                <a:srgbClr val="000000"/>
              </a:solidFill>
            </a:rPr>
            <a:t>План </a:t>
          </a:r>
          <a:r>
            <a:rPr lang="ru-RU" sz="1000" b="1" dirty="0" err="1" smtClean="0">
              <a:solidFill>
                <a:srgbClr val="000000"/>
              </a:solidFill>
            </a:rPr>
            <a:t>ТОиТР</a:t>
          </a:r>
          <a:r>
            <a:rPr lang="ru-RU" sz="1000" b="1" dirty="0" smtClean="0">
              <a:solidFill>
                <a:srgbClr val="000000"/>
              </a:solidFill>
            </a:rPr>
            <a:t> 46 шт.</a:t>
          </a:r>
        </a:p>
        <a:p xmlns:a="http://schemas.openxmlformats.org/drawingml/2006/main">
          <a:pPr algn="ctr"/>
          <a:r>
            <a:rPr lang="ru-RU" sz="1000" b="1" dirty="0" smtClean="0">
              <a:solidFill>
                <a:srgbClr val="000000"/>
              </a:solidFill>
            </a:rPr>
            <a:t>62 шт. (60%)</a:t>
          </a:r>
          <a:endParaRPr lang="ru-RU" sz="12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0.72034</cdr:x>
      <cdr:y>0.23607</cdr:y>
    </cdr:from>
    <cdr:to>
      <cdr:x>0.97881</cdr:x>
      <cdr:y>0.36073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3238493" y="1244608"/>
          <a:ext cx="1162058" cy="6572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>
            <a:defRPr/>
          </a:pPr>
          <a:r>
            <a:rPr lang="ru-RU" sz="1000" b="1" dirty="0" smtClean="0">
              <a:solidFill>
                <a:srgbClr val="000000"/>
              </a:solidFill>
            </a:rPr>
            <a:t>Хоз. способ</a:t>
          </a:r>
        </a:p>
        <a:p xmlns:a="http://schemas.openxmlformats.org/drawingml/2006/main">
          <a:pPr lvl="0" algn="ctr">
            <a:defRPr/>
          </a:pPr>
          <a:r>
            <a:rPr lang="ru-RU" sz="1000" b="1" dirty="0" smtClean="0">
              <a:solidFill>
                <a:srgbClr val="000000"/>
              </a:solidFill>
            </a:rPr>
            <a:t> 38 </a:t>
          </a:r>
          <a:r>
            <a:rPr lang="ru-RU" sz="1000" b="1" dirty="0">
              <a:solidFill>
                <a:srgbClr val="000000"/>
              </a:solidFill>
            </a:rPr>
            <a:t>шт. </a:t>
          </a:r>
          <a:r>
            <a:rPr lang="ru-RU" sz="1000" b="1" dirty="0" smtClean="0">
              <a:solidFill>
                <a:srgbClr val="000000"/>
              </a:solidFill>
            </a:rPr>
            <a:t>(40%)</a:t>
          </a:r>
        </a:p>
        <a:p xmlns:a="http://schemas.openxmlformats.org/drawingml/2006/main">
          <a:pPr lvl="0" algn="ctr">
            <a:defRPr/>
          </a:pPr>
          <a:r>
            <a:rPr lang="ru-RU" sz="1000" b="1" dirty="0" smtClean="0">
              <a:solidFill>
                <a:srgbClr val="000000"/>
              </a:solidFill>
            </a:rPr>
            <a:t>План КР 2 шт. </a:t>
          </a:r>
        </a:p>
        <a:p xmlns:a="http://schemas.openxmlformats.org/drawingml/2006/main">
          <a:pPr lvl="0" algn="ctr">
            <a:defRPr/>
          </a:pPr>
          <a:endParaRPr lang="ru-RU" sz="10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0.12312</cdr:x>
      <cdr:y>0.40141</cdr:y>
    </cdr:from>
    <cdr:to>
      <cdr:x>0.22472</cdr:x>
      <cdr:y>0.5778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08075" y="208091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0.13771</cdr:x>
      <cdr:y>0.06263</cdr:y>
    </cdr:from>
    <cdr:to>
      <cdr:x>0.39407</cdr:x>
      <cdr:y>0.1891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19108" y="330200"/>
          <a:ext cx="1152542" cy="666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/>
          <a:r>
            <a:rPr lang="ru-RU" b="1" dirty="0" smtClean="0">
              <a:solidFill>
                <a:schemeClr val="tx1"/>
              </a:solidFill>
            </a:rPr>
            <a:t>Всего:</a:t>
          </a:r>
        </a:p>
        <a:p xmlns:a="http://schemas.openxmlformats.org/drawingml/2006/main">
          <a:pPr lvl="0" algn="ctr"/>
          <a:r>
            <a:rPr lang="ru-RU" b="1" dirty="0" smtClean="0">
              <a:solidFill>
                <a:schemeClr val="tx1"/>
              </a:solidFill>
            </a:rPr>
            <a:t>План 99 </a:t>
          </a:r>
          <a:r>
            <a:rPr lang="ru-RU" b="1" dirty="0">
              <a:solidFill>
                <a:schemeClr val="tx1"/>
              </a:solidFill>
            </a:rPr>
            <a:t>шт</a:t>
          </a:r>
          <a:r>
            <a:rPr lang="ru-RU" sz="1200" b="1" dirty="0" smtClean="0">
              <a:solidFill>
                <a:schemeClr val="tx1"/>
              </a:solidFill>
            </a:rPr>
            <a:t>.</a:t>
          </a:r>
        </a:p>
        <a:p xmlns:a="http://schemas.openxmlformats.org/drawingml/2006/main">
          <a:pPr lvl="0" algn="ctr"/>
          <a:r>
            <a:rPr lang="ru-RU" sz="1200" b="1" dirty="0" smtClean="0">
              <a:solidFill>
                <a:schemeClr val="tx1"/>
              </a:solidFill>
            </a:rPr>
            <a:t>Факт 96 шт</a:t>
          </a:r>
          <a:r>
            <a:rPr lang="ru-RU" sz="1400" b="1" dirty="0" smtClean="0">
              <a:solidFill>
                <a:schemeClr val="tx1"/>
              </a:solidFill>
            </a:rPr>
            <a:t>.</a:t>
          </a:r>
          <a:endParaRPr lang="ru-RU" sz="1400" b="1" dirty="0">
            <a:solidFill>
              <a:schemeClr val="tx1"/>
            </a:solidFill>
          </a:endParaRP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0.13983</cdr:x>
      <cdr:y>0.57695</cdr:y>
    </cdr:from>
    <cdr:to>
      <cdr:x>0.39336</cdr:x>
      <cdr:y>0.72388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628650" y="3041749"/>
          <a:ext cx="1139812" cy="774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/>
          <a:r>
            <a:rPr lang="ru-RU" sz="1000" b="1" dirty="0" smtClean="0">
              <a:solidFill>
                <a:srgbClr val="000000"/>
              </a:solidFill>
            </a:rPr>
            <a:t>Подрядный  способ:</a:t>
          </a:r>
        </a:p>
        <a:p xmlns:a="http://schemas.openxmlformats.org/drawingml/2006/main">
          <a:pPr lvl="0" algn="ctr"/>
          <a:r>
            <a:rPr lang="ru-RU" sz="1000" b="1" dirty="0" smtClean="0">
              <a:solidFill>
                <a:srgbClr val="000000"/>
              </a:solidFill>
            </a:rPr>
            <a:t> План КР 23 шт.</a:t>
          </a:r>
        </a:p>
        <a:p xmlns:a="http://schemas.openxmlformats.org/drawingml/2006/main">
          <a:pPr lvl="0" algn="ctr"/>
          <a:r>
            <a:rPr lang="ru-RU" sz="1000" b="1" dirty="0" smtClean="0">
              <a:solidFill>
                <a:srgbClr val="000000"/>
              </a:solidFill>
            </a:rPr>
            <a:t>План </a:t>
          </a:r>
          <a:r>
            <a:rPr lang="ru-RU" sz="1000" b="1" dirty="0" err="1" smtClean="0">
              <a:solidFill>
                <a:srgbClr val="000000"/>
              </a:solidFill>
            </a:rPr>
            <a:t>ТОиТР</a:t>
          </a:r>
          <a:r>
            <a:rPr lang="ru-RU" sz="1000" b="1" dirty="0" smtClean="0">
              <a:solidFill>
                <a:srgbClr val="000000"/>
              </a:solidFill>
            </a:rPr>
            <a:t> 67 шт.</a:t>
          </a:r>
        </a:p>
        <a:p xmlns:a="http://schemas.openxmlformats.org/drawingml/2006/main">
          <a:pPr lvl="0" algn="ctr"/>
          <a:r>
            <a:rPr lang="ru-RU" sz="1000" b="1" dirty="0" smtClean="0">
              <a:solidFill>
                <a:srgbClr val="000000"/>
              </a:solidFill>
            </a:rPr>
            <a:t>Всего: 90 шт. (93%)</a:t>
          </a:r>
          <a:endParaRPr lang="ru-RU" sz="10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0.12924</cdr:x>
      <cdr:y>0.19632</cdr:y>
    </cdr:from>
    <cdr:to>
      <cdr:x>0.39831</cdr:x>
      <cdr:y>0.27582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81019" y="1035035"/>
          <a:ext cx="1209685" cy="4191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>
            <a:defRPr/>
          </a:pPr>
          <a:r>
            <a:rPr lang="ru-RU" sz="1000" b="1" dirty="0" smtClean="0">
              <a:solidFill>
                <a:srgbClr val="000000"/>
              </a:solidFill>
            </a:rPr>
            <a:t>Хоз. Способ  6 шт. (7%)</a:t>
          </a:r>
          <a:endParaRPr lang="ru-RU" sz="1000" b="1" dirty="0">
            <a:solidFill>
              <a:srgbClr val="0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0.33584</cdr:x>
      <cdr:y>0.62224</cdr:y>
    </cdr:from>
    <cdr:to>
      <cdr:x>0.49565</cdr:x>
      <cdr:y>0.71934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022575" y="3225670"/>
          <a:ext cx="1438290" cy="5033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tx2"/>
              </a:solidFill>
            </a:rPr>
            <a:t>Средний ремонт 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tx2"/>
              </a:solidFill>
            </a:rPr>
            <a:t>(4 шт.)</a:t>
          </a:r>
        </a:p>
      </cdr:txBody>
    </cdr:sp>
  </cdr:relSizeAnchor>
  <cdr:relSizeAnchor xmlns:cdr="http://schemas.openxmlformats.org/drawingml/2006/chartDrawing">
    <cdr:from>
      <cdr:x>0.35215</cdr:x>
      <cdr:y>0.38362</cdr:y>
    </cdr:from>
    <cdr:to>
      <cdr:x>0.48147</cdr:x>
      <cdr:y>0.42772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169321" y="1988680"/>
          <a:ext cx="1163880" cy="228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FF0000"/>
              </a:solidFill>
            </a:rPr>
            <a:t>Всего 18 шт.</a:t>
          </a:r>
          <a:endParaRPr lang="ru-RU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0.11514</cdr:x>
      <cdr:y>0.70707</cdr:y>
    </cdr:from>
    <cdr:to>
      <cdr:x>0.1881</cdr:x>
      <cdr:y>0.77655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036230" y="3665474"/>
          <a:ext cx="656640" cy="360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600" b="1" baseline="30000" dirty="0" smtClean="0">
            <a:solidFill>
              <a:srgbClr val="008BD0"/>
            </a:solidFill>
          </a:endParaRPr>
        </a:p>
      </cdr:txBody>
    </cdr:sp>
  </cdr:relSizeAnchor>
  <cdr:relSizeAnchor xmlns:cdr="http://schemas.openxmlformats.org/drawingml/2006/chartDrawing">
    <cdr:from>
      <cdr:x>0.3242</cdr:x>
      <cdr:y>0.82958</cdr:y>
    </cdr:from>
    <cdr:to>
      <cdr:x>0.51523</cdr:x>
      <cdr:y>0.88838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17824" y="4300537"/>
          <a:ext cx="1719261" cy="304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t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tx2"/>
              </a:solidFill>
            </a:rPr>
            <a:t>Замена двигателей  (3шт</a:t>
          </a:r>
          <a:r>
            <a:rPr lang="ru-RU" sz="1400" b="1" dirty="0" smtClean="0">
              <a:solidFill>
                <a:schemeClr val="tx2"/>
              </a:solidFill>
            </a:rPr>
            <a:t>.)</a:t>
          </a:r>
          <a:r>
            <a:rPr lang="ru-RU" sz="1600" dirty="0" smtClean="0">
              <a:solidFill>
                <a:srgbClr val="008BD0"/>
              </a:solidFill>
            </a:rPr>
            <a:t> </a:t>
          </a:r>
          <a:endParaRPr lang="ru-RU" sz="1600" dirty="0">
            <a:solidFill>
              <a:srgbClr val="008BD0"/>
            </a:solidFill>
          </a:endParaRPr>
        </a:p>
      </cdr:txBody>
    </cdr:sp>
  </cdr:relSizeAnchor>
  <cdr:relSizeAnchor xmlns:cdr="http://schemas.openxmlformats.org/drawingml/2006/chartDrawing">
    <cdr:from>
      <cdr:x>0.30886</cdr:x>
      <cdr:y>0.70832</cdr:y>
    </cdr:from>
    <cdr:to>
      <cdr:x>0.52476</cdr:x>
      <cdr:y>0.82223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79711" y="3671911"/>
          <a:ext cx="1943100" cy="590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tx2"/>
              </a:solidFill>
            </a:rPr>
            <a:t>Капитальный ремонт 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tx2"/>
              </a:solidFill>
            </a:rPr>
            <a:t>(5 шт.)</a:t>
          </a:r>
          <a:endParaRPr lang="ru-RU" sz="12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0.3295</cdr:x>
      <cdr:y>0.46971</cdr:y>
    </cdr:from>
    <cdr:to>
      <cdr:x>0.50941</cdr:x>
      <cdr:y>0.53568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965485" y="2434983"/>
          <a:ext cx="1619190" cy="3419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rPr>
            <a:t>КР+СР ГПА ХС (2 шт.)</a:t>
          </a:r>
          <a:endParaRPr kumimoji="0" lang="ru-RU" sz="1200" b="0" i="0" u="none" strike="noStrike" kern="120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HeliosCond" pitchFamily="2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0.34114</cdr:x>
      <cdr:y>0.53744</cdr:y>
    </cdr:from>
    <cdr:to>
      <cdr:x>0.49671</cdr:x>
      <cdr:y>0.59991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070260" y="2786089"/>
          <a:ext cx="1400130" cy="323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rPr>
            <a:t>НРР (4 шт.)</a:t>
          </a:r>
        </a:p>
      </cdr:txBody>
    </cdr:sp>
  </cdr:relSizeAnchor>
  <cdr:relSizeAnchor xmlns:cdr="http://schemas.openxmlformats.org/drawingml/2006/chartDrawing">
    <cdr:from>
      <cdr:x>0.55281</cdr:x>
      <cdr:y>0.81121</cdr:y>
    </cdr:from>
    <cdr:to>
      <cdr:x>0.75071</cdr:x>
      <cdr:y>0.9141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975260" y="4205288"/>
          <a:ext cx="1781100" cy="533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rPr>
            <a:t>Замена двигателей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rPr>
            <a:t>(4шт.)</a:t>
          </a:r>
          <a:r>
            <a: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8BD0"/>
              </a:solidFill>
              <a:effectLst/>
              <a:uLnTx/>
              <a:uFillTx/>
              <a:latin typeface="+mn-lt"/>
              <a:ea typeface="+mn-ea"/>
              <a:cs typeface="+mn-cs"/>
            </a:rPr>
            <a:t> </a:t>
          </a:r>
          <a:endParaRPr kumimoji="0" lang="ru-RU" sz="1400" b="0" i="0" u="none" strike="noStrike" kern="0" cap="none" spc="0" normalizeH="0" baseline="0" noProof="0" dirty="0">
            <a:ln>
              <a:noFill/>
            </a:ln>
            <a:solidFill>
              <a:srgbClr val="008BD0"/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0.56021</cdr:x>
      <cdr:y>0.66789</cdr:y>
    </cdr:from>
    <cdr:to>
      <cdr:x>0.73907</cdr:x>
      <cdr:y>0.77629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5041920" y="3462342"/>
          <a:ext cx="1609740" cy="561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rPr>
            <a:t>Капитальный ремонт 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rPr>
            <a:t>(9 шт.)</a:t>
          </a:r>
          <a:endParaRPr kumimoji="0" lang="ru-RU" sz="1200" b="1" i="0" u="none" strike="noStrike" kern="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</a:endParaRPr>
        </a:p>
      </cdr:txBody>
    </cdr:sp>
  </cdr:relSizeAnchor>
  <cdr:relSizeAnchor xmlns:cdr="http://schemas.openxmlformats.org/drawingml/2006/chartDrawing">
    <cdr:from>
      <cdr:x>0.55598</cdr:x>
      <cdr:y>0.40303</cdr:y>
    </cdr:from>
    <cdr:to>
      <cdr:x>0.74119</cdr:x>
      <cdr:y>0.51346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003805" y="2089308"/>
          <a:ext cx="1666890" cy="572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dirty="0" smtClean="0">
              <a:solidFill>
                <a:srgbClr val="000000"/>
              </a:solidFill>
            </a:rPr>
            <a:t>Средний ремонт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rPr>
            <a:t>(10 шт.)</a:t>
          </a:r>
          <a:endParaRPr kumimoji="0" lang="ru-RU" sz="1200" b="1" i="0" u="none" strike="noStrike" kern="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</a:endParaRPr>
        </a:p>
      </cdr:txBody>
    </cdr:sp>
  </cdr:relSizeAnchor>
  <cdr:relSizeAnchor xmlns:cdr="http://schemas.openxmlformats.org/drawingml/2006/chartDrawing">
    <cdr:from>
      <cdr:x>0.57503</cdr:x>
      <cdr:y>0.26734</cdr:y>
    </cdr:from>
    <cdr:to>
      <cdr:x>0.71685</cdr:x>
      <cdr:y>0.35921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175225" y="1385885"/>
          <a:ext cx="1276380" cy="476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rPr>
            <a:t>НРР 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rPr>
            <a:t>(4 шт.)</a:t>
          </a:r>
          <a:endParaRPr kumimoji="0" lang="ru-RU" sz="1200" b="1" i="0" u="none" strike="noStrike" kern="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0.30304</cdr:x>
      <cdr:y>0.12035</cdr:y>
    </cdr:from>
    <cdr:to>
      <cdr:x>0.40464</cdr:x>
      <cdr:y>0.29674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2727325" y="6238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0.64064</cdr:x>
      <cdr:y>0.28755</cdr:y>
    </cdr:from>
    <cdr:to>
      <cdr:x>0.74224</cdr:x>
      <cdr:y>0.46394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5765800" y="14906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0.55508</cdr:x>
      <cdr:y>0.19813</cdr:y>
    </cdr:from>
    <cdr:to>
      <cdr:x>0.73856</cdr:x>
      <cdr:y>0.24039</cdr:y>
    </cdr:to>
    <cdr:sp macro="" textlink="">
      <cdr:nvSpPr>
        <cdr:cNvPr id="24" name="TextBox 1"/>
        <cdr:cNvSpPr txBox="1"/>
      </cdr:nvSpPr>
      <cdr:spPr>
        <a:xfrm xmlns:a="http://schemas.openxmlformats.org/drawingml/2006/main">
          <a:off x="4995690" y="1027114"/>
          <a:ext cx="1651320" cy="2190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FF0000"/>
              </a:solidFill>
            </a:rPr>
            <a:t>Всего 27 шт</a:t>
          </a:r>
          <a:r>
            <a:rPr lang="ru-RU" sz="1400" b="1" dirty="0" smtClean="0">
              <a:solidFill>
                <a:srgbClr val="FF0000"/>
              </a:solidFill>
            </a:rPr>
            <a:t>.</a:t>
          </a:r>
          <a:endParaRPr lang="ru-RU" sz="1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0.81103</cdr:x>
      <cdr:y>0.08298</cdr:y>
    </cdr:from>
    <cdr:to>
      <cdr:x>0.94845</cdr:x>
      <cdr:y>0.13137</cdr:y>
    </cdr:to>
    <cdr:sp macro="" textlink="">
      <cdr:nvSpPr>
        <cdr:cNvPr id="26" name="TextBox 1"/>
        <cdr:cNvSpPr txBox="1"/>
      </cdr:nvSpPr>
      <cdr:spPr>
        <a:xfrm xmlns:a="http://schemas.openxmlformats.org/drawingml/2006/main">
          <a:off x="7299285" y="430190"/>
          <a:ext cx="1236780" cy="2508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FF0000"/>
              </a:solidFill>
            </a:rPr>
            <a:t>Всего 32 шт.</a:t>
          </a:r>
          <a:endParaRPr lang="ru-RU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0.80045</cdr:x>
      <cdr:y>0.78916</cdr:y>
    </cdr:from>
    <cdr:to>
      <cdr:x>0.97402</cdr:x>
      <cdr:y>0.89756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7204075" y="4090988"/>
          <a:ext cx="1562090" cy="561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rPr>
            <a:t>Замена двигателей 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rPr>
            <a:t> (5шт.)</a:t>
          </a:r>
          <a:r>
            <a: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8BD0"/>
              </a:solidFill>
              <a:effectLst/>
              <a:uLnTx/>
              <a:uFillTx/>
              <a:latin typeface="+mn-lt"/>
              <a:ea typeface="+mn-ea"/>
              <a:cs typeface="+mn-cs"/>
            </a:rPr>
            <a:t> </a:t>
          </a:r>
          <a:endParaRPr kumimoji="0" lang="ru-RU" sz="1400" b="0" i="0" u="none" strike="noStrike" kern="0" cap="none" spc="0" normalizeH="0" baseline="0" noProof="0" dirty="0">
            <a:ln>
              <a:noFill/>
            </a:ln>
            <a:solidFill>
              <a:srgbClr val="008BD0"/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0.79728</cdr:x>
      <cdr:y>0.55011</cdr:y>
    </cdr:from>
    <cdr:to>
      <cdr:x>0.97297</cdr:x>
      <cdr:y>0.66054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7175490" y="2851785"/>
          <a:ext cx="1581210" cy="572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>
            <a:defRPr/>
          </a:pPr>
          <a:r>
            <a:rPr lang="ru-RU" sz="1200" b="1" dirty="0">
              <a:solidFill>
                <a:srgbClr val="000000"/>
              </a:solidFill>
            </a:rPr>
            <a:t>Капитальный ремонт </a:t>
          </a:r>
          <a:endParaRPr lang="ru-RU" sz="1200" b="1" dirty="0" smtClean="0">
            <a:solidFill>
              <a:srgbClr val="000000"/>
            </a:solidFill>
          </a:endParaRPr>
        </a:p>
        <a:p xmlns:a="http://schemas.openxmlformats.org/drawingml/2006/main">
          <a:pPr lvl="0" algn="ctr">
            <a:defRPr/>
          </a:pPr>
          <a:r>
            <a:rPr lang="ru-RU" sz="1200" b="1" dirty="0" smtClean="0">
              <a:solidFill>
                <a:srgbClr val="000000"/>
              </a:solidFill>
            </a:rPr>
            <a:t>(16 </a:t>
          </a:r>
          <a:r>
            <a:rPr lang="ru-RU" sz="1200" b="1" dirty="0">
              <a:solidFill>
                <a:srgbClr val="000000"/>
              </a:solidFill>
            </a:rPr>
            <a:t>шт.)</a:t>
          </a:r>
        </a:p>
      </cdr:txBody>
    </cdr:sp>
  </cdr:relSizeAnchor>
  <cdr:relSizeAnchor xmlns:cdr="http://schemas.openxmlformats.org/drawingml/2006/chartDrawing">
    <cdr:from>
      <cdr:x>0.7941</cdr:x>
      <cdr:y>0.2214</cdr:y>
    </cdr:from>
    <cdr:to>
      <cdr:x>0.97084</cdr:x>
      <cdr:y>0.39779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7146900" y="1147755"/>
          <a:ext cx="1590660" cy="914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>
            <a:defRPr/>
          </a:pPr>
          <a:r>
            <a:rPr lang="ru-RU" sz="1200" b="1" dirty="0">
              <a:solidFill>
                <a:srgbClr val="000000"/>
              </a:solidFill>
            </a:rPr>
            <a:t>Средний ремонт ГПА</a:t>
          </a:r>
        </a:p>
        <a:p xmlns:a="http://schemas.openxmlformats.org/drawingml/2006/main">
          <a:pPr lvl="0" algn="ctr">
            <a:defRPr/>
          </a:pPr>
          <a:r>
            <a:rPr lang="ru-RU" sz="1200" b="1" dirty="0">
              <a:solidFill>
                <a:srgbClr val="000000"/>
              </a:solidFill>
            </a:rPr>
            <a:t>(</a:t>
          </a:r>
          <a:r>
            <a:rPr lang="ru-RU" sz="1200" b="1" dirty="0" smtClean="0">
              <a:solidFill>
                <a:srgbClr val="000000"/>
              </a:solidFill>
            </a:rPr>
            <a:t>11 </a:t>
          </a:r>
          <a:r>
            <a:rPr lang="ru-RU" sz="1200" b="1" dirty="0">
              <a:solidFill>
                <a:srgbClr val="000000"/>
              </a:solidFill>
            </a:rPr>
            <a:t>шт.)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400" b="1" i="0" u="none" strike="noStrike" kern="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0.81104</cdr:x>
      <cdr:y>0.10197</cdr:y>
    </cdr:from>
    <cdr:to>
      <cdr:x>0.96132</cdr:x>
      <cdr:y>0.15526</cdr:y>
    </cdr:to>
    <cdr:sp macro="" textlink="">
      <cdr:nvSpPr>
        <cdr:cNvPr id="30" name="TextBox 29"/>
        <cdr:cNvSpPr txBox="1"/>
      </cdr:nvSpPr>
      <cdr:spPr>
        <a:xfrm xmlns:a="http://schemas.openxmlformats.org/drawingml/2006/main">
          <a:off x="7299324" y="528612"/>
          <a:ext cx="1352555" cy="276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200" b="1" i="0" u="none" strike="noStrike" kern="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0.12312</cdr:x>
      <cdr:y>0.40141</cdr:y>
    </cdr:from>
    <cdr:to>
      <cdr:x>0.22472</cdr:x>
      <cdr:y>0.5778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08075" y="208091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0.14429</cdr:x>
      <cdr:y>0.37023</cdr:y>
    </cdr:from>
    <cdr:to>
      <cdr:x>0.24589</cdr:x>
      <cdr:y>0.54662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298575" y="19192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0.13521</cdr:x>
      <cdr:y>0.56566</cdr:y>
    </cdr:from>
    <cdr:to>
      <cdr:x>0.23681</cdr:x>
      <cdr:y>0.62997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216907" y="2932389"/>
          <a:ext cx="914400" cy="333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/>
          <a:r>
            <a:rPr lang="ru-RU" sz="1200" b="1" dirty="0" smtClean="0">
              <a:solidFill>
                <a:srgbClr val="FF0000"/>
              </a:solidFill>
            </a:rPr>
            <a:t>Всего 12 </a:t>
          </a:r>
          <a:r>
            <a:rPr lang="ru-RU" sz="1200" b="1" dirty="0">
              <a:solidFill>
                <a:srgbClr val="FF0000"/>
              </a:solidFill>
            </a:rPr>
            <a:t>шт</a:t>
          </a:r>
          <a:r>
            <a:rPr lang="ru-RU" sz="1400" b="1" dirty="0">
              <a:solidFill>
                <a:srgbClr val="FF0000"/>
              </a:solidFill>
            </a:rPr>
            <a:t>.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0.11254</cdr:x>
      <cdr:y>0.70096</cdr:y>
    </cdr:from>
    <cdr:to>
      <cdr:x>0.25118</cdr:x>
      <cdr:y>0.79984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012825" y="3633787"/>
          <a:ext cx="1247775" cy="512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/>
          <a:r>
            <a:rPr lang="ru-RU" sz="1200" b="1" dirty="0">
              <a:solidFill>
                <a:srgbClr val="000000"/>
              </a:solidFill>
            </a:rPr>
            <a:t>Средний ремонт </a:t>
          </a:r>
          <a:r>
            <a:rPr lang="ru-RU" sz="1200" b="1" dirty="0" smtClean="0">
              <a:solidFill>
                <a:srgbClr val="000000"/>
              </a:solidFill>
            </a:rPr>
            <a:t> </a:t>
          </a:r>
          <a:endParaRPr lang="ru-RU" sz="1200" b="1" dirty="0">
            <a:solidFill>
              <a:srgbClr val="000000"/>
            </a:solidFill>
          </a:endParaRPr>
        </a:p>
        <a:p xmlns:a="http://schemas.openxmlformats.org/drawingml/2006/main">
          <a:pPr lvl="0" algn="ctr"/>
          <a:r>
            <a:rPr lang="ru-RU" sz="1200" b="1" dirty="0" smtClean="0">
              <a:solidFill>
                <a:srgbClr val="000000"/>
              </a:solidFill>
            </a:rPr>
            <a:t>(4 </a:t>
          </a:r>
          <a:r>
            <a:rPr lang="ru-RU" sz="1200" b="1" dirty="0">
              <a:solidFill>
                <a:srgbClr val="000000"/>
              </a:solidFill>
            </a:rPr>
            <a:t>шт.)</a:t>
          </a:r>
        </a:p>
      </cdr:txBody>
    </cdr:sp>
  </cdr:relSizeAnchor>
  <cdr:relSizeAnchor xmlns:cdr="http://schemas.openxmlformats.org/drawingml/2006/chartDrawing">
    <cdr:from>
      <cdr:x>0.09225</cdr:x>
      <cdr:y>0.78522</cdr:y>
    </cdr:from>
    <cdr:to>
      <cdr:x>0.27764</cdr:x>
      <cdr:y>0.87919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830263" y="4070595"/>
          <a:ext cx="1668510" cy="4871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/>
          <a:r>
            <a:rPr lang="ru-RU" sz="1200" b="1" dirty="0" smtClean="0">
              <a:solidFill>
                <a:srgbClr val="000000"/>
              </a:solidFill>
            </a:rPr>
            <a:t>Капитальный ремонт</a:t>
          </a:r>
        </a:p>
        <a:p xmlns:a="http://schemas.openxmlformats.org/drawingml/2006/main">
          <a:pPr lvl="0" algn="ctr"/>
          <a:r>
            <a:rPr lang="ru-RU" sz="1200" b="1" dirty="0" smtClean="0">
              <a:solidFill>
                <a:srgbClr val="000000"/>
              </a:solidFill>
            </a:rPr>
            <a:t>(2 </a:t>
          </a:r>
          <a:r>
            <a:rPr lang="ru-RU" sz="1200" b="1" dirty="0">
              <a:solidFill>
                <a:srgbClr val="000000"/>
              </a:solidFill>
            </a:rPr>
            <a:t>шт</a:t>
          </a:r>
          <a:r>
            <a:rPr lang="ru-RU" sz="1200" b="1" dirty="0" smtClean="0">
              <a:solidFill>
                <a:srgbClr val="000000"/>
              </a:solidFill>
            </a:rPr>
            <a:t>.)</a:t>
          </a:r>
          <a:endParaRPr lang="ru-RU" dirty="0"/>
        </a:p>
      </cdr:txBody>
    </cdr:sp>
  </cdr:relSizeAnchor>
  <cdr:relSizeAnchor xmlns:cdr="http://schemas.openxmlformats.org/drawingml/2006/chartDrawing">
    <cdr:from>
      <cdr:x>0.08522</cdr:x>
      <cdr:y>0.84533</cdr:y>
    </cdr:from>
    <cdr:to>
      <cdr:x>0.29265</cdr:x>
      <cdr:y>0.90964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766990" y="4382193"/>
          <a:ext cx="1866870" cy="333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/>
          <a:r>
            <a:rPr lang="ru-RU" sz="1200" b="1" dirty="0">
              <a:solidFill>
                <a:srgbClr val="000000"/>
              </a:solidFill>
            </a:rPr>
            <a:t>Замена двигателей  </a:t>
          </a:r>
          <a:r>
            <a:rPr lang="ru-RU" sz="1200" b="1" dirty="0" smtClean="0">
              <a:solidFill>
                <a:srgbClr val="000000"/>
              </a:solidFill>
            </a:rPr>
            <a:t>(2шт</a:t>
          </a:r>
          <a:r>
            <a:rPr lang="ru-RU" sz="1400" b="1" dirty="0">
              <a:solidFill>
                <a:srgbClr val="000000"/>
              </a:solidFill>
            </a:rPr>
            <a:t>.)</a:t>
          </a:r>
          <a:r>
            <a:rPr lang="ru-RU" sz="1600" dirty="0">
              <a:solidFill>
                <a:srgbClr val="008BD0"/>
              </a:solidFill>
            </a:rPr>
            <a:t> </a:t>
          </a:r>
        </a:p>
      </cdr:txBody>
    </cdr:sp>
  </cdr:relSizeAnchor>
  <cdr:relSizeAnchor xmlns:cdr="http://schemas.openxmlformats.org/drawingml/2006/chartDrawing">
    <cdr:from>
      <cdr:x>0.13529</cdr:x>
      <cdr:y>0.63297</cdr:y>
    </cdr:from>
    <cdr:to>
      <cdr:x>0.23689</cdr:x>
      <cdr:y>0.69913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1217595" y="3281340"/>
          <a:ext cx="914400" cy="342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>
            <a:defRPr/>
          </a:pPr>
          <a:r>
            <a:rPr lang="ru-RU" sz="1200" b="1" dirty="0" smtClean="0">
              <a:solidFill>
                <a:srgbClr val="000000"/>
              </a:solidFill>
            </a:rPr>
            <a:t>НРР (4 </a:t>
          </a:r>
          <a:r>
            <a:rPr lang="ru-RU" sz="1200" b="1" dirty="0">
              <a:solidFill>
                <a:srgbClr val="000000"/>
              </a:solidFill>
            </a:rPr>
            <a:t>шт.)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4" tIns="45562" rIns="91124" bIns="4556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0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4" tIns="45562" rIns="91124" bIns="4556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9674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4" tIns="45562" rIns="91124" bIns="4556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0" y="9429674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4" tIns="45562" rIns="91124" bIns="455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8B3113-080F-4D3A-91D0-6243C83AB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924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4" tIns="45562" rIns="91124" bIns="4556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0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4" tIns="45562" rIns="91124" bIns="4556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2" y="4715631"/>
            <a:ext cx="5438775" cy="446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4" tIns="45562" rIns="91124" bIns="455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9674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4" tIns="45562" rIns="91124" bIns="4556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0" y="9429674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4" tIns="45562" rIns="91124" bIns="455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912FA4-847B-46BC-863D-F0F58E400C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07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iosCond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iosCond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iosCond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iosCond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iosCond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12FA4-847B-46BC-863D-F0F58E400CB1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64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Один</a:t>
            </a:r>
            <a:r>
              <a:rPr lang="ru-RU" baseline="0" dirty="0" smtClean="0"/>
              <a:t> из самых эффективных способов оптимизировать затраты при капитальном ремонте, это его исключить и заменить оборудование на новое, т.е. провести реконструкцию.</a:t>
            </a:r>
          </a:p>
          <a:p>
            <a:pPr algn="just"/>
            <a:r>
              <a:rPr lang="ru-RU" baseline="0" dirty="0" smtClean="0"/>
              <a:t>Однако, на пути реализации планов по реконструкции стоят Заказчик и Подрядчик, которые не всегда могут между собой договориться и обеспечить работоспособность оборудования.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F542-0CF8-4D46-9C15-E25CCB08C5C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037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Полный перечень выявленных неисправностей представлен на данном слайде.</a:t>
            </a:r>
          </a:p>
          <a:p>
            <a:pPr algn="just"/>
            <a:r>
              <a:rPr lang="ru-RU" dirty="0" smtClean="0"/>
              <a:t>Пуско-наладочные работы по ГПА-6,3(8)-04 начались 20.12.2017. За это время на ГПА проведено 84 запуска с холодными и технологическими прокрутками соответственно. </a:t>
            </a:r>
          </a:p>
          <a:p>
            <a:pPr algn="just"/>
            <a:r>
              <a:rPr lang="ru-RU" dirty="0" smtClean="0"/>
              <a:t>Достигнут наилучший</a:t>
            </a:r>
            <a:r>
              <a:rPr lang="ru-RU" baseline="0" dirty="0" smtClean="0"/>
              <a:t> результат (на </a:t>
            </a:r>
            <a:r>
              <a:rPr lang="ru-RU" dirty="0" smtClean="0"/>
              <a:t>10.10.2018.</a:t>
            </a:r>
            <a:r>
              <a:rPr lang="ru-RU" baseline="0" dirty="0" smtClean="0"/>
              <a:t>) с дополнительными балансировочными грузиками – 7950 об/мин по силовой турбине (при номинале 8200 об/мин).</a:t>
            </a:r>
          </a:p>
          <a:p>
            <a:pPr algn="just"/>
            <a:r>
              <a:rPr lang="ru-RU" baseline="0" dirty="0" smtClean="0"/>
              <a:t>Уровень вибрации достигал 200 мкм (предупреждение 180 мкм) с преобладанием роторной гармоники.</a:t>
            </a:r>
          </a:p>
          <a:p>
            <a:pPr algn="just"/>
            <a:r>
              <a:rPr lang="ru-RU" dirty="0" smtClean="0"/>
              <a:t>На КМС в г. Рыбинск мы обращали внимание на необходимость выполнения мероприятий по повышению надежности в рамках восстановления гарантийных обязательств, что отражено в решениях совещания. АО «ОДК-ГТ» подтвердило их выполнение, но результат, представленный на слайде, говорит об обратном.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F542-0CF8-4D46-9C15-E25CCB08C5CA}" type="slidenum">
              <a:rPr lang="ru-RU" smtClean="0">
                <a:solidFill>
                  <a:prstClr val="white"/>
                </a:solidFill>
              </a:rPr>
              <a:pPr/>
              <a:t>11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32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879330"/>
            <a:r>
              <a:rPr lang="ru-RU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До настоящего времени заводом-изготовителем ОДК «Газовые турбины» не предложен план мероприятий по восстановлению работоспособности ГПА №11</a:t>
            </a:r>
          </a:p>
          <a:p>
            <a:pPr algn="just" defTabSz="879330"/>
            <a:r>
              <a:rPr lang="ru-RU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На ГПА №12 не организована работа по устранению системных заводских дефектов, обнаруженных в процессе пусконаладочных работ на ГПА №11, что повлечет за собой увеличение сроков пусконаладочных работ.</a:t>
            </a:r>
          </a:p>
          <a:p>
            <a:r>
              <a:rPr lang="ru-RU" dirty="0" smtClean="0"/>
              <a:t>Не  устранена причина аварийного </a:t>
            </a:r>
            <a:r>
              <a:rPr lang="ru-RU" dirty="0" err="1" smtClean="0"/>
              <a:t>виброперемещения</a:t>
            </a:r>
            <a:r>
              <a:rPr lang="ru-RU" dirty="0" smtClean="0"/>
              <a:t> ротора ЦБН ГПА№11 после достижения оборотов 7400 об/мин.</a:t>
            </a:r>
          </a:p>
          <a:p>
            <a:r>
              <a:rPr lang="ru-RU" dirty="0" smtClean="0"/>
              <a:t>Не обеспечено пополнение противопожарного запаса воды в резервуарах на КС. Согласно проектному решению пополнение должно осуществляться от артезианских скважин, скважины не обеспечивают проектную производительность. </a:t>
            </a:r>
            <a:r>
              <a:rPr lang="ru-RU" i="1" dirty="0" smtClean="0"/>
              <a:t>Прорабатывается вопрос подключения к недавно проведенным поселковым водоводам.</a:t>
            </a:r>
          </a:p>
          <a:p>
            <a:r>
              <a:rPr lang="ru-RU" dirty="0" smtClean="0"/>
              <a:t>На ГПА №12 не организована работа по восстановлению гарантийных обязательств и по устранению системных заводских дефектов, обнаруженных в процессе пусконаладочных работ на ГПА №11, что повлечет за собой увеличение сроков пусконаладочных работ. </a:t>
            </a:r>
            <a:r>
              <a:rPr lang="ru-RU" i="1" dirty="0" smtClean="0"/>
              <a:t>В ноябре совместно</a:t>
            </a:r>
            <a:r>
              <a:rPr lang="ru-RU" i="1" baseline="0" dirty="0" smtClean="0"/>
              <a:t> с заказчиком и подрядными организациями проведено совещание с оформлением протокола, в котором подробным образом проработаны все вопросы по завершению работ в 2018 году.</a:t>
            </a:r>
            <a:endParaRPr lang="ru-RU" i="1" dirty="0" smtClean="0"/>
          </a:p>
          <a:p>
            <a:r>
              <a:rPr lang="ru-RU" dirty="0" smtClean="0"/>
              <a:t>До настоящего времени заводом-изготовителем ОДК «Газовые турбины» не предложен план мероприятий по восстановлению работоспособности ГПА №11. Специалиста ОДК и ВНИИЭМ в</a:t>
            </a:r>
            <a:r>
              <a:rPr lang="ru-RU" baseline="0" dirty="0" smtClean="0"/>
              <a:t> очередной (3 раз) реализуют попытку устранения вибрации ротора ЦБН за счет регулировки магнитного подвеса. </a:t>
            </a:r>
            <a:r>
              <a:rPr lang="ru-RU" i="1" baseline="0" dirty="0" smtClean="0"/>
              <a:t>Мы неоднократно предлагали помощь совместно со специалистами </a:t>
            </a:r>
            <a:r>
              <a:rPr lang="ru-RU" i="1" baseline="0" dirty="0" err="1" smtClean="0"/>
              <a:t>Центрэнергогаз</a:t>
            </a:r>
            <a:r>
              <a:rPr lang="ru-RU" i="1" baseline="0" dirty="0" smtClean="0"/>
              <a:t> по балансировке ротора в условиях ЦРБ, но пока ОДК с ГЦР данную работу считают преждевременной.</a:t>
            </a:r>
          </a:p>
          <a:p>
            <a:r>
              <a:rPr lang="ru-RU" i="1" baseline="0" dirty="0" smtClean="0"/>
              <a:t>Считаем необходимым, в соответствии с письмом Департамента (В.А. Михаленко), вернуть ЦБК на завод-изготовитель для доработки и проведения последующих испытаний в заводских условиях.</a:t>
            </a:r>
          </a:p>
          <a:p>
            <a:endParaRPr lang="ru-RU" i="1" baseline="0" dirty="0" smtClean="0"/>
          </a:p>
          <a:p>
            <a:endParaRPr lang="ru-RU" i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F542-0CF8-4D46-9C15-E25CCB08C5C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46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12FA4-847B-46BC-863D-F0F58E400CB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087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12FA4-847B-46BC-863D-F0F58E400CB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767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1. Программой 2018 года предусмотрен ремонт 41 ГТД на ПАО «Кузнецов»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19 капитальных (РЭН), 19 аварийно-восстановительных (АВР), 3 гарантийных (ГР).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	На данный момент завершен ремонт 22 ГТД (11 РЭН, 9АВР, 2 ГР), из них отгружено 18 ГТД. 1 ГТД был возвращен на завод для проведения гарантийного ремонта (НК-36СТ зав.№341, Ухта). Остальные ГТД находятся в разной стадии комплектации.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	Исходя из анализа информации по выполнению ремонтов ГТД на ПАО «Кузнецов» поступающей в ООО «Газпром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трансгаз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 Самара» существует высокий риск невыполнения ремонтов 14 ГТД, что составляет 35% от общего количества программы ГТД 2018 года (41 двигателей).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12FA4-847B-46BC-863D-F0F58E400CB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56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Прогнозируемое выполнение программы ремонта 2018 года на конец года составляет 27 ГТД – 65% от общего количества. 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	Анализ количества выполненных ремонтов ГТД на ПАО «Кузнецов» за прошедшие годы (2016 год – 25 ГТД, 2017 год – 23 ГТД) показал, что среднее выполнение составляет 25 двигателей в год. Это подтверждает существующий риск невыполнения 14 ремонтов ГТД в 2018 году.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12FA4-847B-46BC-863D-F0F58E400CB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639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12FA4-847B-46BC-863D-F0F58E400CB1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279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12FA4-847B-46BC-863D-F0F58E400CB1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384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5A43C-7618-4D12-A5EB-E43E9D5869FA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95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В ООО «Газпром трансгаз Самара» эксплуатируется 119 ГПА. За последние 2 года произошло увеличение загрузки ГПА на 40%, которое не было учтено в перспективных планах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ДТОиР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 В условиях ограниченного финансирования и увеличения количества ГПА, требующих ремонта и ТО, приходится искать решения по оптимизации затрат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увеличивается количество ГПА, выработавших межремонтный ресурс. Объем финансирования ремонтов ГПА, с учетом важности выполнения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 Программы КРТТ,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находится примерно на одном уровне. Самый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 очевидный, но не самый простой способ выполнить ремонты в соответствии с потребностью это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обосновать дополнительный лимит.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 Как показывает положительный опыт обоснования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доплимита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 в 3 квартале 2018 года – это возможно, но необходимо тщательно спланировать объемы работ и просчитать риски по длительным срокам проведения конкурса, комплектации, а загрузки ремонтного персонала и ремонтных мощностей АО «Газпром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центрэнергрогаз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». Так, например,  в настоящее время полным ходом ведутся ремонтные работы по 2-м ГПА, которые были добавлены в 3 квартале 2018 года. Комплектация проводится с колес и по основным позициям будет завершена буквально на этой неделе. Окончание ремонтных работ планируется завершить до конца года.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По текущему ремонту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потребность в  выполнении техобслуживания в 2018 году  равна увеличению загрузки ГПА (40%). С учетом планирования на 2 года вперед, увеличить и обосновать лимит в текущем году,  выполнить все дополнительные работы в ноябре-декабре по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ТОиР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, практически невозможно по причине длительного заключения договоров и загрузки ЦЭГ. К тому же агрегаты тоже не могут ждать когда завершаться все процедуры. Для обеспечения работоспособности ГПА работы по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ТОиР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 организованы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хозспособом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. Для этого обучили персонал, проработали складские остатки, по расходным МТР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закомплектовались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 по прямым договорам.  По запасным частям, требующим замены, отработали совместно с ЦЭГ.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Основной проблемой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при проведении работ хоз. способом является отсутствие расходных материалов, которые могут быть приобретены только через подрядную организацию. Для решения данной проблемы совместно с производителями двигателей прорабатываются перечни МТР для выполнения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ТОиР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 в межремонтный период. </a:t>
            </a:r>
          </a:p>
          <a:p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Предлагаем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 совместно с производителями двигателей согласовать эти перечни в качестве опций для поставки при капитальном ремонте двигателей. Это будет и дешевле, и планировать работы по замене будет проще, в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т.ч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HeliosCond" pitchFamily="2" charset="0"/>
                <a:ea typeface="+mn-ea"/>
                <a:cs typeface="+mn-cs"/>
              </a:rPr>
              <a:t>. и х/с, зная что двигатель обеспечен ЗЧ на весь межремонтный период. А также, не будет проблем с контрафактом и срывом сроков поставки.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HeliosCond" pitchFamily="2" charset="0"/>
              <a:ea typeface="+mn-ea"/>
              <a:cs typeface="+mn-cs"/>
            </a:endParaRPr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49827" y="9429817"/>
            <a:ext cx="2946246" cy="496810"/>
          </a:xfrm>
          <a:prstGeom prst="rect">
            <a:avLst/>
          </a:prstGeom>
          <a:noFill/>
        </p:spPr>
        <p:txBody>
          <a:bodyPr/>
          <a:lstStyle>
            <a:lvl1pPr defTabSz="95008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378" indent="-283607" defTabSz="95008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4428" indent="-226886" defTabSz="95008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8199" indent="-226886" defTabSz="95008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1970" indent="-226886" defTabSz="95008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5741" indent="-226886" defTabSz="95008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49512" indent="-226886" defTabSz="95008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3283" indent="-226886" defTabSz="95008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7054" indent="-226886" defTabSz="95008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5A05B3-4D8E-4293-AEA6-4672081726DC}" type="slidenum">
              <a:rPr lang="ru-RU" altLang="ru-RU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ru-RU" altLang="ru-RU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34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настоящее время потребность в капитальном ремонте ГПА выросла, что подтверждено расчетами ВНИИГАЗЭКОНОМИКА. Так, по итогам защиты планов с учетом возможности финансирования, совместно с производственными Департаментами,  были обоснованы и добавлены в план капитального ремонта 2019 года дополнительно ещё 4 ремонта ГПА. На 2020 год тенденция не только сохраняется, но и увеличивается в 2 раза. При том же сценарии финансирования приходится использовать все средства оптимизации расходов. Это и перераспределение лимитов по приоритетам для обеспечения максимального количества ремонтов ГПА за счет выполнения только «типового ремонта» с минимальным набором мероприятий по повышению надежности и выполнение работ хозяйственным способом. В 2018 году получен положительный опыт капитального ремонта ГПА </a:t>
            </a:r>
            <a:r>
              <a:rPr lang="ru-RU" baseline="0" dirty="0" err="1" smtClean="0"/>
              <a:t>хозспособом</a:t>
            </a:r>
            <a:r>
              <a:rPr lang="ru-RU" baseline="0" dirty="0" smtClean="0"/>
              <a:t>. Сразу поясню, что выбор агрегатов был сделан с анализом технического состояния и выполнения восстановительных ремонтов в предыдущий год. Соответственно, комплектация МТР по ресурсным и дорогостоящим позициям не потребовалась, а расходные материалы имелись на сладе. Для снижения количества ГПА с выработанным межремонтным ресурсом в перспективный период 2019-2021гг , работы по поддержанию ГПА в работоспособном состоянии планируется проводить только в объеме «типового ремонта». При этом совместно с Газотранспортными обществами и </a:t>
            </a:r>
            <a:r>
              <a:rPr lang="ru-RU" baseline="0" dirty="0" err="1" smtClean="0"/>
              <a:t>Центрэнергогазом</a:t>
            </a:r>
            <a:r>
              <a:rPr lang="ru-RU" baseline="0" dirty="0" smtClean="0"/>
              <a:t> формируется </a:t>
            </a:r>
            <a:r>
              <a:rPr lang="ru-RU" baseline="0" dirty="0" err="1" smtClean="0"/>
              <a:t>ремфонд</a:t>
            </a:r>
            <a:r>
              <a:rPr lang="ru-RU" baseline="0" dirty="0" smtClean="0"/>
              <a:t> узлов и деталей, демонтированных при реконструкции КС и ликвидации избыточных мощностей по соседним Обществам. Прорабатывается вопрос ремонта узлов в условиях </a:t>
            </a:r>
            <a:r>
              <a:rPr lang="ru-RU" baseline="0" dirty="0" err="1" smtClean="0"/>
              <a:t>Центрэнергогаз</a:t>
            </a:r>
            <a:r>
              <a:rPr lang="ru-RU" baseline="0" dirty="0" smtClean="0"/>
              <a:t> и СРП. В данном контексте, вызывает опасение как справится с этим потоком ремонтов основной подрядчик. Т.к. подрядная организация «Газпром </a:t>
            </a:r>
            <a:r>
              <a:rPr lang="ru-RU" baseline="0" dirty="0" err="1" smtClean="0"/>
              <a:t>центрэнергогаз</a:t>
            </a:r>
            <a:r>
              <a:rPr lang="ru-RU" baseline="0" dirty="0" smtClean="0"/>
              <a:t>» на пределе сил справляется с небольшим количеством ремонтов (9 шт. в 2018 году), а в 2019 и 2020 году потребность в ремонтах ещё больше.</a:t>
            </a:r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39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0401" indent="-284770" defTabSz="9539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079" indent="-227816" defTabSz="9539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4711" indent="-227816" defTabSz="9539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0342" indent="-227816" defTabSz="9539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5974" indent="-227816" defTabSz="9539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1605" indent="-227816" defTabSz="9539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7236" indent="-227816" defTabSz="9539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2868" indent="-227816" defTabSz="9539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5A05B3-4D8E-4293-AEA6-4672081726DC}" type="slidenum">
              <a:rPr lang="ru-RU" altLang="ru-RU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ru-RU" altLang="ru-RU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09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dirty="0" smtClean="0"/>
              <a:t>ООО «Газпром трансгаз Самара» совместно с АО «Газпром </a:t>
            </a:r>
            <a:r>
              <a:rPr lang="ru-RU" altLang="ru-RU" dirty="0" err="1" smtClean="0"/>
              <a:t>центрэнергогаз</a:t>
            </a:r>
            <a:r>
              <a:rPr lang="ru-RU" altLang="ru-RU" dirty="0" smtClean="0"/>
              <a:t>» регулярно</a:t>
            </a:r>
            <a:r>
              <a:rPr lang="ru-RU" altLang="ru-RU" baseline="0" dirty="0" smtClean="0"/>
              <a:t> </a:t>
            </a:r>
            <a:r>
              <a:rPr lang="ru-RU" altLang="ru-RU" dirty="0" smtClean="0"/>
              <a:t>проводятся совещания по повышению надежности ГПА и повышения качества ремонта. Не смотря на внедрение АО «Газпром </a:t>
            </a:r>
            <a:r>
              <a:rPr lang="ru-RU" altLang="ru-RU" dirty="0" err="1" smtClean="0"/>
              <a:t>центрэнергогаз</a:t>
            </a:r>
            <a:r>
              <a:rPr lang="ru-RU" altLang="ru-RU" dirty="0" smtClean="0"/>
              <a:t>» мероприятий по повышению качества ремонта, основные проблемы (отображенные на слайде), находятся</a:t>
            </a:r>
            <a:r>
              <a:rPr lang="ru-RU" altLang="ru-RU" baseline="0" dirty="0" smtClean="0"/>
              <a:t> в проработке и требуют решения</a:t>
            </a:r>
            <a:r>
              <a:rPr lang="ru-RU" altLang="ru-RU" dirty="0" smtClean="0"/>
              <a:t>.</a:t>
            </a:r>
          </a:p>
          <a:p>
            <a:r>
              <a:rPr lang="ru-RU" altLang="ru-RU" dirty="0" smtClean="0"/>
              <a:t>Предложения для протокола: Разработка АО «Газпром </a:t>
            </a:r>
            <a:r>
              <a:rPr lang="ru-RU" altLang="ru-RU" dirty="0" err="1" smtClean="0"/>
              <a:t>центрэнергогаз</a:t>
            </a:r>
            <a:r>
              <a:rPr lang="ru-RU" altLang="ru-RU" dirty="0" smtClean="0"/>
              <a:t>» и ГТО совместных мероприятий по обеспечению ритмичности поставки МТР и ремонта ГПА с учетом увеличения количества ремонтных работ и оптимизации расходов.</a:t>
            </a:r>
            <a:endParaRPr lang="ru-RU" altLang="ru-RU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aseline="0" dirty="0" smtClean="0"/>
              <a:t>С учетом необходимости пересмотра устаревших техпроцессов и ТУ для ремонта стационарных и электроприводных машин (особенно проводимых в условиях эксплуатации и КРБ-ЦРБ) большую актуальность приобретает вопрос увеличения межрегламентных и межремонтных ресурсов. В 2018 году в рамках реализации Программы оптимизации затрат на ПХД предложения, обоснование и статистика направлены в Управление 308.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 smtClean="0"/>
              <a:t>Проблемный вопрос:</a:t>
            </a:r>
            <a:r>
              <a:rPr lang="ru-RU" altLang="ru-RU" dirty="0" smtClean="0"/>
              <a:t> В условиях ограниченного финансирования, увеличения общей наработки ГПА и отсутствия резерва двигателей ДР-59Л, НК-14СТ интенсивно вырабатывается межремонтный ресурс двигателей и стационарных ГПА, растет количество агрегатов с «отложенной наработкой», двигатели из ремонта меняются «с колес», отсутствует возможность восстановить </a:t>
            </a:r>
            <a:r>
              <a:rPr lang="ru-RU" altLang="ru-RU" dirty="0" err="1" smtClean="0"/>
              <a:t>ремфонд</a:t>
            </a:r>
            <a:r>
              <a:rPr lang="ru-RU" altLang="ru-RU" dirty="0" smtClean="0"/>
              <a:t> и сформировать резерв приводных двигателей.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 smtClean="0"/>
              <a:t>Предложения: </a:t>
            </a:r>
            <a:r>
              <a:rPr lang="ru-RU" altLang="ru-RU" dirty="0" smtClean="0"/>
              <a:t>В рамках выполнения Программы совершенствования и оптимизации </a:t>
            </a:r>
            <a:r>
              <a:rPr lang="ru-RU" altLang="ru-RU" dirty="0" err="1" smtClean="0"/>
              <a:t>производственно</a:t>
            </a:r>
            <a:r>
              <a:rPr lang="ru-RU" altLang="ru-RU" dirty="0" smtClean="0"/>
              <a:t>–хозяйственной деятельности ДО на 2017-2019 годы совместно с СРП необходимо разработать и согласовать дополнения к техническим условиям по увеличению межремонтных интервалов с возможностью эксплуатации с контролем технического состояния по приводным двигателям до 30 000 часов (ТО ГПА до 3000 ч), а по стационарным и электроприводным разработать технические условия с увеличением межремонтного ресурса до 16 000 часов (только КР без СР и ТР). </a:t>
            </a: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B83CD1-A697-4B46-9D73-577E9B969CC2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18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kern="0" dirty="0" smtClean="0"/>
              <a:t>Один из вариантов оптимизации расходов на капитальный</a:t>
            </a:r>
            <a:r>
              <a:rPr lang="ru-RU" kern="0" baseline="0" dirty="0" smtClean="0"/>
              <a:t> ремонт – это выполнение АВР за счет страхового возмещения.</a:t>
            </a:r>
            <a:endParaRPr lang="ru-RU" kern="0" dirty="0" smtClean="0"/>
          </a:p>
          <a:p>
            <a:pPr>
              <a:defRPr/>
            </a:pPr>
            <a:r>
              <a:rPr lang="ru-RU" kern="0" dirty="0" smtClean="0"/>
              <a:t>Благодаря использованию механизма заключения прямых</a:t>
            </a:r>
            <a:r>
              <a:rPr lang="ru-RU" kern="0" baseline="0" dirty="0" smtClean="0"/>
              <a:t> договоров с производителями оборудования, в соответствии с резолюцией А.Б. Миллера, за последние 3 года появилась возможность активизировать работу с АО «СОГАЗ». Соответственно, в условиях ограниченного финансирования оформление страховых случаев и использование страховых выплат позволяет оптимизировать затраты на капитальный ремонт оборотного фонда двигателей и исключить вынужденный простой ГПА из-за отсутствия резервных двигателей. </a:t>
            </a:r>
          </a:p>
          <a:p>
            <a:pPr>
              <a:defRPr/>
            </a:pPr>
            <a:r>
              <a:rPr lang="ru-RU" kern="0" dirty="0" smtClean="0"/>
              <a:t>Всего за период с 2012 года по 2018 год в счет страхового возмещения, отремонтировано всего 63 ГПА, в </a:t>
            </a:r>
            <a:r>
              <a:rPr lang="ru-RU" kern="0" dirty="0" err="1" smtClean="0"/>
              <a:t>т.ч</a:t>
            </a:r>
            <a:r>
              <a:rPr lang="ru-RU" kern="0" dirty="0" smtClean="0"/>
              <a:t>. стационарных ГПА – 11 шт., приводных авиационных двигателей – 16 шт., приводных судовых двигателей – 8 ед., электроприводных ГПА – 4 ед., оборудования КС, включая ТПА -24</a:t>
            </a:r>
            <a:r>
              <a:rPr lang="ru-RU" kern="0" baseline="0" dirty="0" smtClean="0"/>
              <a:t> </a:t>
            </a:r>
            <a:r>
              <a:rPr lang="ru-RU" kern="0" dirty="0" smtClean="0"/>
              <a:t>ед.</a:t>
            </a:r>
            <a:endParaRPr lang="ru-RU" dirty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89D6FF-406B-43B7-98ED-4DBCB621142F}" type="slidenum">
              <a:rPr lang="ru-RU" altLang="ru-RU" sz="1300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 sz="13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5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2017 году получено страховое возмещение от АО «СОГАЗ» в сумме 85,5 млн. руб., что эквивалентно стоимости капитального ремонта 2-х приводных двигателей.</a:t>
            </a:r>
          </a:p>
          <a:p>
            <a:r>
              <a:rPr lang="ru-RU" dirty="0" smtClean="0"/>
              <a:t>(72 млн. руб. и франшиза в размере 13,4 млн. руб.)</a:t>
            </a:r>
          </a:p>
          <a:p>
            <a:r>
              <a:rPr lang="ru-RU" dirty="0" smtClean="0"/>
              <a:t>В 2018 году получено страховое возмещение вместе с франшизой на сумму 45,3</a:t>
            </a:r>
            <a:r>
              <a:rPr lang="ru-RU" baseline="0" dirty="0" smtClean="0"/>
              <a:t> млн. руб. Ожидается до конца года еще около 30 млн. руб.</a:t>
            </a:r>
          </a:p>
          <a:p>
            <a:r>
              <a:rPr lang="ru-RU" baseline="0" dirty="0" smtClean="0"/>
              <a:t>Приобретен положительный опыт восстановления ТПА з</a:t>
            </a:r>
            <a:r>
              <a:rPr lang="ru-RU" dirty="0" smtClean="0"/>
              <a:t>а счет заключения прямых договоров выполнен АВР 8-ми кранов ОАО «</a:t>
            </a:r>
            <a:r>
              <a:rPr lang="ru-RU" dirty="0" err="1" smtClean="0"/>
              <a:t>Волгограднефтемаш</a:t>
            </a:r>
            <a:r>
              <a:rPr lang="ru-RU" dirty="0" smtClean="0"/>
              <a:t>» в 4 раза дешевле, чем по КР.  Всего отремонтировано 20 кранов,</a:t>
            </a:r>
            <a:r>
              <a:rPr lang="ru-RU" baseline="0" dirty="0" smtClean="0"/>
              <a:t> что</a:t>
            </a:r>
            <a:r>
              <a:rPr lang="ru-RU" dirty="0" smtClean="0"/>
              <a:t> позволило за 3 года практически выполнить программу замены дефектных кранов ОАО «</a:t>
            </a:r>
            <a:r>
              <a:rPr lang="ru-RU" dirty="0" err="1" smtClean="0"/>
              <a:t>Волгограднефтемаш</a:t>
            </a:r>
            <a:r>
              <a:rPr lang="ru-RU" dirty="0" smtClean="0"/>
              <a:t>», снизить риски внепланового отказа оборудования и обеспечить резерв кранов без использования лимитов капитального ремонта и увеличения складских остатков. В 2018 году при</a:t>
            </a:r>
            <a:r>
              <a:rPr lang="ru-RU" baseline="0" dirty="0" smtClean="0"/>
              <a:t> АВР кранов внедрен рамочный договор, использование которого позволяет оперативно добавлять спецификации по мере потребности в восстановительном ремонте и демонтажа дефектной ТПА без длительного заключения и согласования новых договоров.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12FA4-847B-46BC-863D-F0F58E400CB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6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</a:t>
            </a:r>
            <a:r>
              <a:rPr lang="ru-RU" baseline="0" dirty="0" smtClean="0"/>
              <a:t> по страховому возмещению за АВР газотурбинных двигателей работа налажена, то по электроприводным агрегатам типа СТД-12500 есть проблемы.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Раньше АО «</a:t>
            </a:r>
            <a:r>
              <a:rPr lang="ru-RU" baseline="0" dirty="0" err="1" smtClean="0"/>
              <a:t>Согаз</a:t>
            </a:r>
            <a:r>
              <a:rPr lang="ru-RU" baseline="0" dirty="0" smtClean="0"/>
              <a:t>», пользуясь изменением к ФЗ-116 от 2014 года отказывал по продлению срока службы (более 20 лет). Сейчас при наличии заключения ЭПБ и продленного срока службы, пытается вмешаться в технические аспекты выполнения </a:t>
            </a:r>
            <a:r>
              <a:rPr lang="ru-RU" baseline="0" dirty="0" err="1" smtClean="0"/>
              <a:t>ДТОиР</a:t>
            </a:r>
            <a:r>
              <a:rPr lang="ru-RU" baseline="0" dirty="0" smtClean="0"/>
              <a:t>. Прекрасно зная, что  ЭГПА отработали больше 30-35 лет и ремонтировались в условиях эксплуатации в соответствии с СТО-681 ПАО «Газпром» с привлечением АО «Газпром </a:t>
            </a:r>
            <a:r>
              <a:rPr lang="ru-RU" baseline="0" dirty="0" err="1" smtClean="0"/>
              <a:t>центрэнергогаз</a:t>
            </a:r>
            <a:r>
              <a:rPr lang="ru-RU" baseline="0" dirty="0" smtClean="0"/>
              <a:t>» и АО «Газпром </a:t>
            </a:r>
            <a:r>
              <a:rPr lang="ru-RU" baseline="0" dirty="0" err="1" smtClean="0"/>
              <a:t>электрогаз</a:t>
            </a:r>
            <a:r>
              <a:rPr lang="ru-RU" baseline="0" dirty="0" smtClean="0"/>
              <a:t>» и редко на заводе-изготовителе, </a:t>
            </a:r>
            <a:r>
              <a:rPr lang="ru-RU" baseline="0" dirty="0" err="1" smtClean="0"/>
              <a:t>Согаз</a:t>
            </a:r>
            <a:r>
              <a:rPr lang="ru-RU" baseline="0" dirty="0" smtClean="0"/>
              <a:t>, ссылаясь на «эксплуатационный износ изоляции», который якобы можно восстановить только в условиях завода безосновательно можно отказать в страховом возмещении в 100% случаев. Создается </a:t>
            </a:r>
            <a:r>
              <a:rPr lang="ru-RU" baseline="0" dirty="0" err="1" smtClean="0"/>
              <a:t>прецендент</a:t>
            </a:r>
            <a:r>
              <a:rPr lang="ru-RU" baseline="0" dirty="0" smtClean="0"/>
              <a:t>, что при выполнении всех ремонтов в соответствии с требованиями СТО, имея заключение ЭПБ и продление срока службы, в прямом смысле «никто не застрахован» от отказа! Следовательно, с</a:t>
            </a:r>
            <a:r>
              <a:rPr lang="ru-RU" dirty="0" smtClean="0"/>
              <a:t>траховать ЭГПА бессмысленно.</a:t>
            </a:r>
            <a:r>
              <a:rPr lang="ru-RU" baseline="0" dirty="0" smtClean="0"/>
              <a:t> </a:t>
            </a:r>
            <a:endParaRPr lang="ru-RU" dirty="0" smtClean="0"/>
          </a:p>
          <a:p>
            <a:r>
              <a:rPr lang="ru-RU" dirty="0" smtClean="0"/>
              <a:t>Возникает вопрос:</a:t>
            </a:r>
            <a:r>
              <a:rPr lang="ru-RU" baseline="0" dirty="0" smtClean="0"/>
              <a:t> вывод экспертов страховой компании ставит под сомнение Заключение ЭПБ, выполненной специализированной диагностической организацией и зарегистрированной в </a:t>
            </a:r>
            <a:r>
              <a:rPr lang="ru-RU" baseline="0" dirty="0" err="1" smtClean="0"/>
              <a:t>Ростехнадзоре</a:t>
            </a:r>
            <a:r>
              <a:rPr lang="ru-RU" baseline="0" dirty="0" smtClean="0"/>
              <a:t>?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5A43C-7618-4D12-A5EB-E43E9D5869FA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92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С учетом положительного опыта проведения </a:t>
            </a:r>
            <a:r>
              <a:rPr lang="ru-RU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АВРи</a:t>
            </a:r>
            <a:r>
              <a:rPr lang="ru-RU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сложившихся</a:t>
            </a:r>
            <a:r>
              <a:rPr lang="ru-RU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проблемных вопросов р</a:t>
            </a:r>
            <a:r>
              <a:rPr lang="ru-RU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азработаны предложения по организации АВР:</a:t>
            </a:r>
          </a:p>
          <a:p>
            <a:pPr lvl="0"/>
            <a:r>
              <a:rPr lang="ru-RU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Рассмотреть вопрос исключения электроприводных ГПА из договора страхования имущества, т.к. существующая система </a:t>
            </a:r>
            <a:r>
              <a:rPr lang="ru-RU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ДТОиР</a:t>
            </a:r>
            <a:r>
              <a:rPr lang="ru-RU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ПАО «Газпром» не в состоянии удовлетворить требования АО «СОГАЗ» по восстановлению «естественного износа» изоляции роторов и статоров ЭГПА, ремонт которых в условиях СРП не производился.</a:t>
            </a:r>
          </a:p>
          <a:p>
            <a:pPr lvl="0"/>
            <a:r>
              <a:rPr lang="ru-RU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Возможно, с учетом сложившейся практики, при формировании и защите планов </a:t>
            </a:r>
            <a:r>
              <a:rPr lang="ru-RU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ДТОиР</a:t>
            </a:r>
            <a:r>
              <a:rPr lang="ru-RU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следует учесть необходимость ремонта роторов и статоров ЭГПА в условиях СРП (10 млн. руб. за комплект).</a:t>
            </a:r>
          </a:p>
          <a:p>
            <a:pPr lvl="0"/>
            <a:r>
              <a:rPr lang="ru-RU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 учетом восстановления полноценной гарантии и ресурсных показателей, исключения повторных гарантийных ремонтов и вынужденных простоев ГПА из-за отсутствия двигателей, необходимо рассмотреть возможность выполнения АВР приводных двигателей  в объеме КР с разделением затрат на АВР и сопутствующие работ, в рамках согласованной Департаментом (В.Ю. </a:t>
            </a:r>
            <a:r>
              <a:rPr lang="ru-RU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Хатьков</a:t>
            </a:r>
            <a:r>
              <a:rPr lang="ru-RU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стоимости КР с согласованием объема сопутствующих работ в Департаменте (В.А. Михаленко).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 все двигатели,</a:t>
            </a:r>
            <a:r>
              <a:rPr lang="ru-RU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прошедшие АВР в объеме восстановления до состояния предшествующего отказу, в гарантийный период отказали по причинам отказа навесного оборудования или были проблемы с испытаниями двигателей на стенде по узлам ремонт которых не укладывался в объем АВР (длительные сроки хранения из-за организации АВР и заключения договоров).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ГТО активизировать договорную работу с заводами-изготовителями не только по приводным двигателям, но и по АВР вспомогательного оборудования (автоматика, электрика, ТПО и др.).</a:t>
            </a:r>
            <a:r>
              <a:rPr lang="ru-RU" i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опыт ремонта ТПА и вспомогательных систем в рамках франшизы.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 системным проблемным вопросам с АО «СОГАЗ», требующим компетентного экспертного заключения, необходимо под руководством Управления (С.Е. </a:t>
            </a:r>
            <a:r>
              <a:rPr lang="ru-RU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Добычин</a:t>
            </a:r>
            <a:r>
              <a:rPr lang="ru-RU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с привлечением специалистов ГТО и Производственных Департаментов, организовать проведение технических советов.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техсовета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использовать в качестве обоснования в судебной практике.</a:t>
            </a:r>
          </a:p>
          <a:p>
            <a:pPr lvl="0"/>
            <a:r>
              <a:rPr lang="ru-RU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При отсутствии консенсуса с АО «</a:t>
            </a:r>
            <a:r>
              <a:rPr lang="ru-RU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Согаз</a:t>
            </a:r>
            <a:r>
              <a:rPr lang="ru-RU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активизировать работу в судебном порядке с последующим распространением положительного опыта по всем ГТО.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5A43C-7618-4D12-A5EB-E43E9D5869FA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0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4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4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4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4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4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4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4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4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4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4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4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4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4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4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4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4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4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4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4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4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4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4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4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4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4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4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4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4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4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4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9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1056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054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671512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078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065675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102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717587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126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545934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8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8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50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629676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4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4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187010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4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9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3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98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074374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22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312901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46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648811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270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51188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087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294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459118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366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776190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390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001527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14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087922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38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56753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8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8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62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441026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4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86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467132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4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9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3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10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412391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34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396970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58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01886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C60F74F9-C458-4AA5-90FF-9F94F588FB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863971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82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452454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06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65805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78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985680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02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00314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26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405538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50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410422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8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8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74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571817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4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798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952752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4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9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3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822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719001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846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77381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2C4EAB5B-CABE-471D-B8E3-219BC3643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383170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870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566707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94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646761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18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67814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90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39774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14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980508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038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950014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062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054892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8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8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86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33099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4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10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036150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4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9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3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34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22522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B9F6B41C-005F-4E11-AA1A-64E6A12C3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071095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58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252762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82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252475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06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305617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230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432234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254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1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ct val="20000"/>
              </a:spcBef>
              <a:buClr>
                <a:srgbClr val="009999"/>
              </a:buClr>
              <a:buSzPct val="60000"/>
              <a:buFont typeface="Wingdings" pitchFamily="2" charset="2"/>
              <a:buNone/>
              <a:defRPr sz="1200" b="1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009999"/>
              </a:buClr>
              <a:buSzPct val="60000"/>
              <a:buFont typeface="Wingdings" pitchFamily="2" charset="2"/>
              <a:buNone/>
              <a:defRPr sz="1200" b="1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ct val="20000"/>
              </a:spcBef>
              <a:buClr>
                <a:srgbClr val="009999"/>
              </a:buClr>
              <a:buSzPct val="60000"/>
              <a:buFont typeface="Wingdings" pitchFamily="2" charset="2"/>
              <a:buNone/>
              <a:defRPr sz="1200" b="1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ABDC56A-FDA9-4037-9B3C-6DAF0D77F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648920"/>
      </p:ext>
    </p:extLst>
  </p:cSld>
  <p:clrMapOvr>
    <a:masterClrMapping/>
  </p:clrMapOvr>
  <p:transition>
    <p:fade thruBlk="1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302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603943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326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188921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350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032072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74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14583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8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8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98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04253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0B647283-97FA-4230-B559-04F5E0FDA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569243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4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22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577310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4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9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3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446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066060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70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886326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94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930992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518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090022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542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0832012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566" name="PHOTO-PAINT" r:id="rId3" imgW="3703014" imgH="1953772" progId="CorelPHOTOPAINT.Image.14">
                  <p:embed/>
                </p:oleObj>
              </mc:Choice>
              <mc:Fallback>
                <p:oleObj name="PHOTO-PAINT" r:id="rId3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1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ct val="20000"/>
              </a:spcBef>
              <a:buClr>
                <a:srgbClr val="009999"/>
              </a:buClr>
              <a:buSzPct val="60000"/>
              <a:buFont typeface="Wingdings" pitchFamily="2" charset="2"/>
              <a:buNone/>
              <a:defRPr sz="1200" b="1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009999"/>
              </a:buClr>
              <a:buSzPct val="60000"/>
              <a:buFont typeface="Wingdings" pitchFamily="2" charset="2"/>
              <a:buNone/>
              <a:defRPr sz="1200" b="1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ct val="20000"/>
              </a:spcBef>
              <a:buClr>
                <a:srgbClr val="009999"/>
              </a:buClr>
              <a:buSzPct val="60000"/>
              <a:buFont typeface="Wingdings" pitchFamily="2" charset="2"/>
              <a:buNone/>
              <a:defRPr sz="1200" b="1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F8014DB-4296-4DDF-944E-A2ABA2386B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45742"/>
      </p:ext>
    </p:extLst>
  </p:cSld>
  <p:clrMapOvr>
    <a:masterClrMapping/>
  </p:clrMapOvr>
  <p:transition>
    <p:fade thruBlk="1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1616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4404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72328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0DBAE28A-9F31-44E7-8FD1-49790C836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8425180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6669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8112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6319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5965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3" y="27306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1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79738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077902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7798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4553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9392891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84104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AB0DE0AC-1EFB-463C-BC3C-A3EE65136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8023813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111046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103836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07019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882923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053298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718329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118741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754919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71236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37D59-22E7-4A54-A6A1-0AF99F160A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66011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6CAC203E-0394-4BFB-8D51-1F15977A6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976450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1DF0C-4E96-4401-A8A6-5985290CB1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682536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49DA-1F30-46CE-9582-3A166E5D96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427584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4FD1D-6457-4522-9597-214FAC5A7A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86847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0CFE8-FB4E-410C-8462-801598E01A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7803188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2D312-8056-41FC-ADEB-96A90005EC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8695740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F5C12-2138-4D45-8945-F5A61E8AC3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666473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E9D20-40C3-4CC5-AB72-CFE4D28AB5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085267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1A599-1FD4-4B20-B53E-828EB2ECD7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8889507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05141-D5B5-4586-8616-1D119B46F2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316978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00CA4-8D07-4251-A80F-9843F2C286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13470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2B947B50-AD8F-4A19-9D04-7AF8C5540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514843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864718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5434482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4592271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682314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6193714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9588401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910658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0239955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2691348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17846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123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95449350-38AF-4490-9515-C4BE81BD9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2485371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852760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8230815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043237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7184600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C72B1B1F-734A-4EB3-8E2E-301EC14BBB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7885546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564E1F72-454B-4F1F-A236-8B66FE1891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217881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7A2BC7F6-D6DE-4356-BD22-EC0F754E99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0095684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E8EB9EDA-9A51-4C41-876C-F974DC6667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106281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1E366F06-F9D1-485E-83EC-917C5BA6C4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5954067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0B9CDEAA-51B9-470E-92F1-0EEC4FAF79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2440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1CEAD84B-9879-4D72-987A-7D6987C326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7485997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8D372835-43E5-47F2-8883-8DDD2A78D1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0396171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83D7A4CA-9AE2-4388-A0C8-884CCC1DD9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5250808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9DCDB4D2-BE41-4764-BB2B-8B9052BF4B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3790298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C98AA3C0-84A5-442C-9C90-2FB0041C5A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16157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97905959-6456-4CC1-8D8D-EA1CF8C69E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5515442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9572786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9042643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8782564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5058591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31205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DA2C4208-A92D-4D68-90FC-19A7785D5B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7793315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4739738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5353008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820362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3260806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6177068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4226395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4900460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419067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9831665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65209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6639669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275503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8430091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206135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6879972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9737349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9722797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5317318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0253202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3290726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66642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2320575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8674760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1207547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035229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5335519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7901478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3678833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9796927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3709469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6506357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59081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5054788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865714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7376886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8065220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1565263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482401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424967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3847512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023620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225461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48605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9707757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2223207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6670114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473096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0634849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8068384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885792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2063858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1247816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6948570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58115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921479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949196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46623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44822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794133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606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43030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00002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41133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3" y="27306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1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2524866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5239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9407063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3477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21754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5155729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5560013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3615050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4042081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4462830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4137245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4110095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57450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8789712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4438988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7374598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0234624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6883319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243640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9258243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1276834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1637013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9458843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53732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43480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4355855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1664470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3888396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4017644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4599852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9779272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0943391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3838125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512639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6677575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68069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7088456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2459359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2676000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6045950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9434243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3964886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84854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487095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3675279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5705672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37517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878081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9186728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6511010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321625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5286452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5050846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0797497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4790636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13298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7522856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4601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3978109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6249329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8949031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7835131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4847614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9398052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1017700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2835199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8493535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191423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09368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6CB4177D-FD97-46ED-955E-1A61EDCF7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1033172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6182083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443531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6911303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5044815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4618515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6750305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6250196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075956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8409743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00962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C4C909D6-D52A-4224-96E1-08C1CD5733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4713843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0816347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6976435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3106073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2498314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3763426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3606246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7440022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965037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5382355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23838" y="1222373"/>
            <a:ext cx="8707437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25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A9565EFE-3C98-48C1-997C-49BE67EED2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7830673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9" y="1222373"/>
            <a:ext cx="2749550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2"/>
          </p:nvPr>
        </p:nvSpPr>
        <p:spPr>
          <a:xfrm>
            <a:off x="3197225" y="1222373"/>
            <a:ext cx="5724525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8304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9" y="1222373"/>
            <a:ext cx="2749550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2"/>
          </p:nvPr>
        </p:nvSpPr>
        <p:spPr>
          <a:xfrm>
            <a:off x="3199307" y="1222373"/>
            <a:ext cx="2744515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6169740" y="1222373"/>
            <a:ext cx="2744515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75251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1222373"/>
            <a:ext cx="8697912" cy="13366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2"/>
          </p:nvPr>
        </p:nvSpPr>
        <p:spPr>
          <a:xfrm>
            <a:off x="223838" y="2922068"/>
            <a:ext cx="8697912" cy="324378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6572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34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A0C15AAF-9BD9-417B-8BCF-A040A67D4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78974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894ED81D-ECA6-4C32-84DC-FD7BCC5B7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394931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DE3A2158-96C6-4C0C-916A-5AB660090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5605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8335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36BF4549-2E1E-46C1-BBB7-770DB5876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16709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FBDB6783-4674-4FF8-BA19-27B80CE348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06062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1364127F-C829-43E0-8B3C-A0D79C5ABA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88118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EB0492A2-33C2-4A7C-B12A-F742EF0B4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22227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15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159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3B2220AD-9A89-45C1-9456-CDDD4AE1AD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64685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83E0-749F-4EF9-AA2B-83603EE314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658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B9022-844E-4A7A-8C2A-5121B48FAD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10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3F367-A430-4164-9F67-EB74E9B1B7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06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3AC31-28F1-463C-88D0-136A1BE145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805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57E3E-B244-441D-9921-25E789BEE5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8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051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BA750-CCF8-4EB7-BF5B-56B351932E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807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346DD-2B59-4CB7-AC00-048021715E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48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AA3C7-18BC-413D-BF58-1ED4C9517A2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17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76E72-1BA0-4240-B643-2154AA5636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365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ED03D-3C57-4861-8226-4EE952317B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03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5EA1C-2A71-4DCB-86C9-E97CC871A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131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1_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0" y="1079500"/>
            <a:ext cx="9144000" cy="15287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8723D-9D2F-4F2D-9D75-740D0CF39E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95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176C7-44B9-44BC-B987-1036B04FDC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76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0" y="1079500"/>
            <a:ext cx="9144000" cy="15287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9B58B-3778-49C1-8A5A-9CFAB3E7FA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998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1661C774-98C5-4F8C-8F27-4BB328EAC85A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C7591F71-DF17-407F-9F54-CC8AE45657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535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8743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CD41F767-A7F4-402B-BA82-3FA7FF97FDC3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F68EF72B-416F-451F-91B1-1D39E15EC7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36832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ECDAFDAC-CE58-46B6-9A93-2561FCF82366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16DA526B-16B4-49A9-98E4-FAA3EB1A97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48267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7E11BF60-650A-4028-850A-BE72B040CCFF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1EF668CD-3B4A-4EC1-AD39-B0E4CC3137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63217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548030A8-2951-4677-84E1-AC98A69AC644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B6CBFAA6-2E61-42C2-AB39-8F5BED8A54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6405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F145423B-4DB8-4117-BAE2-2542D5AA1726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CEC9C240-2DE2-485C-A74B-3AE6068FE7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76993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0431EF13-E069-4887-99F0-B2E8974DE760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CC2DCD94-50BF-45C4-B41B-F8980B2D59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69629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4698E0B8-24F5-4C9D-8AEB-EBF759E23B55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2579C373-B4F6-45D3-B6D5-9DB4817AAC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61774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2B7C829C-A40E-42E7-85FF-0518FB708C64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00057B3C-B209-44D9-B0B8-D1D3D4CFA5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15661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EB6BEF38-1158-4D7C-B2F1-C1F0A12E67DC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B0FAD8ED-F503-4686-B665-E424267D43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94517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fld id="{22A5DA26-36E5-4D3F-A236-BA61590559FB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HeliosCond" pitchFamily="2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fld id="{8B7715FA-94B4-49DC-B7D2-15BCF6F92E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91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633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124075" y="1309688"/>
            <a:ext cx="6797675" cy="485616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5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НАЗВАНИЕ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0781031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23838" y="1222373"/>
            <a:ext cx="8707437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640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146651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890118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615850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848040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109801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749967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178323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40780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709159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131367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372374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448476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735859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130174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71976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468027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024427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451738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5224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39637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116249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5730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560085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848091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331343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06988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592968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779282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181855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HeliosCond" pitchFamily="2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3696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vmlDrawing" Target="../drawings/vmlDrawing14.v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oleObject" Target="../embeddings/oleObject14.bin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vmlDrawing" Target="../drawings/vmlDrawing26.v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oleObject" Target="../embeddings/oleObject26.bin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4.xml"/><Relationship Id="rId16" Type="http://schemas.openxmlformats.org/officeDocument/2006/relationships/oleObject" Target="../embeddings/oleObject38.bin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vmlDrawing" Target="../drawings/vmlDrawing38.v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6.xml"/><Relationship Id="rId16" Type="http://schemas.openxmlformats.org/officeDocument/2006/relationships/oleObject" Target="../embeddings/oleObject51.bin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vmlDrawing" Target="../drawings/vmlDrawing51.v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vmlDrawing" Target="../drawings/vmlDrawing64.v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oleObject" Target="../embeddings/oleObject64.bin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vmlDrawing" Target="../drawings/vmlDrawing65.v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oleObject" Target="../embeddings/oleObject65.bin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vmlDrawing" Target="../drawings/vmlDrawing66.v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oleObject" Target="../embeddings/oleObject66.bin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9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image" Target="../media/image3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3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4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5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vmlDrawing" Target="../drawings/vmlDrawing67.v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7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5" Type="http://schemas.openxmlformats.org/officeDocument/2006/relationships/oleObject" Target="../embeddings/oleObject67.bin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image" Target="../media/image1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vmlDrawing" Target="../drawings/vmlDrawing68.v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5" Type="http://schemas.openxmlformats.org/officeDocument/2006/relationships/oleObject" Target="../embeddings/oleObject68.bin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image" Target="../media/image1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vmlDrawing" Target="../drawings/vmlDrawing69.v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9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5" Type="http://schemas.openxmlformats.org/officeDocument/2006/relationships/oleObject" Target="../embeddings/oleObject69.bin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vmlDrawing" Target="../drawings/vmlDrawing70.v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0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5" Type="http://schemas.openxmlformats.org/officeDocument/2006/relationships/oleObject" Target="../embeddings/oleObject70.bin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image" Target="../media/image1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13" Type="http://schemas.openxmlformats.org/officeDocument/2006/relationships/vmlDrawing" Target="../drawings/vmlDrawing71.v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Relationship Id="rId14" Type="http://schemas.openxmlformats.org/officeDocument/2006/relationships/oleObject" Target="../embeddings/oleObject71.bin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13" Type="http://schemas.openxmlformats.org/officeDocument/2006/relationships/vmlDrawing" Target="../drawings/vmlDrawing72.v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Relationship Id="rId14" Type="http://schemas.openxmlformats.org/officeDocument/2006/relationships/oleObject" Target="../embeddings/oleObject72.bin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vmlDrawing" Target="../drawings/vmlDrawing73.v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Relationship Id="rId14" Type="http://schemas.openxmlformats.org/officeDocument/2006/relationships/oleObject" Target="../embeddings/oleObject73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13" Type="http://schemas.openxmlformats.org/officeDocument/2006/relationships/vmlDrawing" Target="../drawings/vmlDrawing74.v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oleObject" Target="../embeddings/oleObject74.bin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1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theme" Target="../theme/theme31.xml"/><Relationship Id="rId5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8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17" name="Rectangle 9"/>
          <p:cNvSpPr>
            <a:spLocks noChangeArrowheads="1"/>
          </p:cNvSpPr>
          <p:nvPr userDrawn="1"/>
        </p:nvSpPr>
        <p:spPr bwMode="auto">
          <a:xfrm>
            <a:off x="0" y="6313488"/>
            <a:ext cx="9144000" cy="54451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1" name="Rectangle 13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2" name="Rectangle 14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3" name="Line 15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41" name="Line 33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42" name="Line 3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171043" name="Picture 35" descr="TransGazKazan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47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17411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742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742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742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7412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413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414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1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FFFFF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17417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418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19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7420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342" name="PHOTO-PAINT" r:id="rId15" imgW="3703014" imgH="1953772" progId="CorelPHOTOPAINT.Image.14">
                  <p:embed/>
                </p:oleObj>
              </mc:Choice>
              <mc:Fallback>
                <p:oleObj name="PHOTO-PAINT" r:id="rId15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70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19459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9469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9470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9471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9460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9461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9462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46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FFFFF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19465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9466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467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9468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4" name="PHOTO-PAINT" r:id="rId15" imgW="3703014" imgH="1953772" progId="CorelPHOTOPAINT.Image.14">
                  <p:embed/>
                </p:oleObj>
              </mc:Choice>
              <mc:Fallback>
                <p:oleObj name="PHOTO-PAINT" r:id="rId15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88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20483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0493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0494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0495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0484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485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486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FFFFF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0489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490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9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20492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66" name="PHOTO-PAINT" r:id="rId16" imgW="3703014" imgH="1953772" progId="CorelPHOTOPAINT.Image.14">
                  <p:embed/>
                </p:oleObj>
              </mc:Choice>
              <mc:Fallback>
                <p:oleObj name="PHOTO-PAINT" r:id="rId16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431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22531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254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254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254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2532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2533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2534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FFFFF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2537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2538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39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22540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78" name="PHOTO-PAINT" r:id="rId16" imgW="3703014" imgH="1953772" progId="CorelPHOTOPAINT.Image.14">
                  <p:embed/>
                </p:oleObj>
              </mc:Choice>
              <mc:Fallback>
                <p:oleObj name="PHOTO-PAINT" r:id="rId16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996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8195" name="Rectangle 9"/>
          <p:cNvSpPr>
            <a:spLocks noChangeArrowheads="1"/>
          </p:cNvSpPr>
          <p:nvPr userDrawn="1"/>
        </p:nvSpPr>
        <p:spPr bwMode="auto">
          <a:xfrm>
            <a:off x="0" y="6313488"/>
            <a:ext cx="9144000" cy="54451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8196" name="Rectangle 13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8197" name="Rectangle 14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2294" name="Line 15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2295" name="Line 33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2296" name="Line 3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graphicFrame>
        <p:nvGraphicFramePr>
          <p:cNvPr id="12297" name="Object 36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14" name="PHOTO-PAINT" r:id="rId15" imgW="3703014" imgH="1953772" progId="CorelPHOTOPAINT.Image.14">
                  <p:embed/>
                </p:oleObj>
              </mc:Choice>
              <mc:Fallback>
                <p:oleObj name="PHOTO-PAINT" r:id="rId15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065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ИНФОРМАЦИЯ ОБ ОТДЕЛЕ СОПРОВОЖДЕНИЯ ПРОГРАММ В ОБЛАСТИ ГАЗОВЫХ ТЕХНОЛОГИЙ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 sz="1700" smtClean="0">
                <a:solidFill>
                  <a:srgbClr val="FFFFFF"/>
                </a:solidFill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 Narrow" pitchFamily="34" charset="0"/>
              </a:rPr>
              <a:t>&lt;#&gt;</a:t>
            </a:r>
            <a:endParaRPr lang="ru-RU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103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graphicFrame>
        <p:nvGraphicFramePr>
          <p:cNvPr id="1036" name="Object 17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38" name="PHOTO-PAINT" r:id="rId15" imgW="3703014" imgH="1953772" progId="CorelPHOTOPAINT.Image.14">
                  <p:embed/>
                </p:oleObj>
              </mc:Choice>
              <mc:Fallback>
                <p:oleObj name="PHOTO-PAINT" r:id="rId15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82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9219" name="Rectangle 20"/>
          <p:cNvSpPr>
            <a:spLocks noChangeArrowheads="1"/>
          </p:cNvSpPr>
          <p:nvPr userDrawn="1"/>
        </p:nvSpPr>
        <p:spPr bwMode="auto">
          <a:xfrm>
            <a:off x="1939925" y="2606675"/>
            <a:ext cx="7204075" cy="3713163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grpSp>
        <p:nvGrpSpPr>
          <p:cNvPr id="9220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9230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9231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9232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 sz="1700" smtClean="0">
                <a:solidFill>
                  <a:srgbClr val="FFFFFF"/>
                </a:solidFill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9221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9222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9223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922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2D97DB4-C520-4D3E-99DF-0B0F798EF1DD}" type="slidenum">
              <a:rPr lang="ru-RU" altLang="ru-RU">
                <a:latin typeface="Arial Narrow" pitchFamily="34" charset="0"/>
                <a:cs typeface="Arial" charset="0"/>
              </a:rPr>
              <a:pPr>
                <a:defRPr/>
              </a:pPr>
              <a:t>‹#›</a:t>
            </a:fld>
            <a:endParaRPr lang="ru-RU" altLang="ru-RU">
              <a:latin typeface="Arial Narrow" pitchFamily="34" charset="0"/>
              <a:cs typeface="Arial" charset="0"/>
            </a:endParaRPr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ru-RU"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9227" name="Line 21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9228" name="Line 22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graphicFrame>
        <p:nvGraphicFramePr>
          <p:cNvPr id="9229" name="Object 24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62" name="PHOTO-PAINT" r:id="rId15" imgW="3703014" imgH="1953772" progId="CorelPHOTOPAINT.Image.14">
                  <p:embed/>
                </p:oleObj>
              </mc:Choice>
              <mc:Fallback>
                <p:oleObj name="PHOTO-PAINT" r:id="rId15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438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74755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747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74764" name="Picture 19" descr="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534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3075" name="Rectangle 20"/>
          <p:cNvSpPr>
            <a:spLocks noChangeArrowheads="1"/>
          </p:cNvSpPr>
          <p:nvPr userDrawn="1"/>
        </p:nvSpPr>
        <p:spPr bwMode="auto">
          <a:xfrm>
            <a:off x="1939925" y="2606675"/>
            <a:ext cx="7204075" cy="3713163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3076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086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7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8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07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07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07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 b="1">
                <a:solidFill>
                  <a:srgbClr val="FFFFFF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B3253D13-0C28-4919-AC7C-88C4D35D5CFA}" type="slidenum">
              <a:rPr lang="ru-RU" altLang="ru-RU">
                <a:cs typeface="Arial" charset="0"/>
              </a:rPr>
              <a:pPr>
                <a:defRPr/>
              </a:pPr>
              <a:t>‹#›</a:t>
            </a:fld>
            <a:endParaRPr lang="ru-RU" altLang="ru-RU">
              <a:cs typeface="Arial" charset="0"/>
            </a:endParaRPr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FFFFF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3083" name="Line 21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4" name="Line 22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85" name="Picture 24" descr="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98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74755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747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74764" name="Picture 19" descr="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658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  <p:sldLayoutId id="2147484163" r:id="rId13"/>
    <p:sldLayoutId id="2147484164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147" name="Rectangle 20"/>
          <p:cNvSpPr>
            <a:spLocks noChangeArrowheads="1"/>
          </p:cNvSpPr>
          <p:nvPr userDrawn="1"/>
        </p:nvSpPr>
        <p:spPr bwMode="auto">
          <a:xfrm>
            <a:off x="1939925" y="2606675"/>
            <a:ext cx="7204075" cy="3713163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grpSp>
        <p:nvGrpSpPr>
          <p:cNvPr id="6148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158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6159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6160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6149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150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151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15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rgbClr val="FFFFF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8BFB6E01-0EC9-4A45-8D91-FD44B051D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6155" name="Line 21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156" name="Line 22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157" name="Picture 24" descr="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43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74755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747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74764" name="Picture 19" descr="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584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74755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747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74764" name="Picture 19" descr="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251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74755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747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74764" name="Picture 19" descr="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342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19" r:id="rId12"/>
    <p:sldLayoutId id="2147484220" r:id="rId13"/>
    <p:sldLayoutId id="2147484221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8195" name="Rectangle 9"/>
          <p:cNvSpPr>
            <a:spLocks noChangeArrowheads="1"/>
          </p:cNvSpPr>
          <p:nvPr userDrawn="1"/>
        </p:nvSpPr>
        <p:spPr bwMode="auto">
          <a:xfrm>
            <a:off x="0" y="6313488"/>
            <a:ext cx="9144000" cy="54451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8196" name="Rectangle 13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8197" name="Rectangle 14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2294" name="Line 15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2295" name="Line 33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2296" name="Line 3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graphicFrame>
        <p:nvGraphicFramePr>
          <p:cNvPr id="12297" name="Object 36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48" name="PHOTO-PAINT" r:id="rId15" imgW="3703014" imgH="1953772" progId="CorelPHOTOPAINT.Image.14">
                  <p:embed/>
                </p:oleObj>
              </mc:Choice>
              <mc:Fallback>
                <p:oleObj name="PHOTO-PAINT" r:id="rId15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988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ИНФОРМАЦИЯ ОБ ОТДЕЛЕ СОПРОВОЖДЕНИЯ ПРОГРАММ В ОБЛАСТИ ГАЗОВЫХ ТЕХНОЛОГИЙ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 sz="1700" smtClean="0">
                <a:solidFill>
                  <a:srgbClr val="FFFFFF"/>
                </a:solidFill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 Narrow" pitchFamily="34" charset="0"/>
              </a:rPr>
              <a:t>&lt;#&gt;</a:t>
            </a:r>
            <a:endParaRPr lang="ru-RU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103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graphicFrame>
        <p:nvGraphicFramePr>
          <p:cNvPr id="1036" name="Object 17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72" name="PHOTO-PAINT" r:id="rId15" imgW="3703014" imgH="1953772" progId="CorelPHOTOPAINT.Image.14">
                  <p:embed/>
                </p:oleObj>
              </mc:Choice>
              <mc:Fallback>
                <p:oleObj name="PHOTO-PAINT" r:id="rId15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384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ИНФОРМАЦИЯ ОБ ОТДЕЛЕ СОПРОВОЖДЕНИЯ ПРОГРАММ В ОБЛАСТИ ГАЗОВЫХ ТЕХНОЛОГИЙ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  <p:sp>
        <p:nvSpPr>
          <p:cNvPr id="103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1036" name="Object 17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97" name="PHOTO-PAINT" r:id="rId15" imgW="3703014" imgH="1953772" progId="CorelPHOTOPAINT.Image.14">
                  <p:embed/>
                </p:oleObj>
              </mc:Choice>
              <mc:Fallback>
                <p:oleObj name="PHOTO-PAINT" r:id="rId15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086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grpSp>
        <p:nvGrpSpPr>
          <p:cNvPr id="16387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639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39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39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16388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16389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16390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639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1639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1639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639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aphicFrame>
        <p:nvGraphicFramePr>
          <p:cNvPr id="1639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72" name="PHOTO-PAINT" r:id="rId15" imgW="3703014" imgH="1953772" progId="CorelPHOTOPAINT.Image.14">
                  <p:embed/>
                </p:oleObj>
              </mc:Choice>
              <mc:Fallback>
                <p:oleObj name="PHOTO-PAINT" r:id="rId15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38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grpSp>
        <p:nvGrpSpPr>
          <p:cNvPr id="16387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639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39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39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16388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16389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16390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639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16393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16394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6395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aphicFrame>
        <p:nvGraphicFramePr>
          <p:cNvPr id="16396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25" name="PHOTO-PAINT" r:id="rId14" imgW="3703014" imgH="1953772" progId="CorelPHOTOPAINT.Image.14">
                  <p:embed/>
                </p:oleObj>
              </mc:Choice>
              <mc:Fallback>
                <p:oleObj name="PHOTO-PAINT" r:id="rId14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37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ИНФОРМАЦИЯ ОБ ОТДЕЛЕ СОПРОВОЖДЕНИЯ ПРОГРАММ В ОБЛАСТИ ГАЗОВЫХ ТЕХНОЛОГИЙ</a:t>
            </a:r>
          </a:p>
        </p:txBody>
      </p:sp>
      <p:grpSp>
        <p:nvGrpSpPr>
          <p:cNvPr id="17411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7421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7422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7423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17412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7413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7414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41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 Narrow" pitchFamily="34" charset="0"/>
              </a:rPr>
              <a:t>&lt;#&gt;</a:t>
            </a:r>
            <a:endParaRPr lang="ru-RU">
              <a:latin typeface="Arial Narrow" pitchFamily="34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17418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419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graphicFrame>
        <p:nvGraphicFramePr>
          <p:cNvPr id="17420" name="Object 17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222" name="PHOTO-PAINT" r:id="rId14" imgW="3703014" imgH="1953772" progId="CorelPHOTOPAINT.Image.14">
                  <p:embed/>
                </p:oleObj>
              </mc:Choice>
              <mc:Fallback>
                <p:oleObj name="PHOTO-PAINT" r:id="rId14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253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ИНФОРМАЦИЯ ОБ ОТДЕЛЕ СОПРОВОЖДЕНИЯ ПРОГРАММ В ОБЛАСТИ ГАЗОВЫХ ТЕХНОЛОГИЙ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30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 Narrow" pitchFamily="34" charset="0"/>
              </a:rPr>
              <a:t>&lt;#&gt;</a:t>
            </a:r>
            <a:endParaRPr lang="ru-RU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103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aphicFrame>
        <p:nvGraphicFramePr>
          <p:cNvPr id="1036" name="Object 17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45" name="PHOTO-PAINT" r:id="rId14" imgW="3703014" imgH="1953772" progId="CorelPHOTOPAINT.Image.14">
                  <p:embed/>
                </p:oleObj>
              </mc:Choice>
              <mc:Fallback>
                <p:oleObj name="PHOTO-PAINT" r:id="rId14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146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ИНФОРМАЦИЯ ОБ ОТДЕЛЕ СОПРОВОЖДЕНИЯ ПРОГРАММ В ОБЛАСТИ ГАЗОВЫХ ТЕХНОЛОГИЙ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30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 Narrow" pitchFamily="34" charset="0"/>
              </a:rPr>
              <a:t>&lt;#&gt;</a:t>
            </a:r>
            <a:endParaRPr lang="ru-RU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103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aphicFrame>
        <p:nvGraphicFramePr>
          <p:cNvPr id="1036" name="Object 17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69" name="PHOTO-PAINT" r:id="rId15" imgW="3703014" imgH="1953772" progId="">
                  <p:embed/>
                </p:oleObj>
              </mc:Choice>
              <mc:Fallback>
                <p:oleObj name="PHOTO-PAINT" r:id="rId15" imgW="3703014" imgH="1953772" progId="">
                  <p:embed/>
                  <p:pic>
                    <p:nvPicPr>
                      <p:cNvPr id="0" name="Picture 2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743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graphicFrame>
        <p:nvGraphicFramePr>
          <p:cNvPr id="7180" name="Object 19"/>
          <p:cNvGraphicFramePr>
            <a:graphicFrameLocks noChangeAspect="1"/>
          </p:cNvGraphicFramePr>
          <p:nvPr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04" name="PHOTO-PAINT" r:id="rId14" imgW="3703014" imgH="1953772" progId="CorelPHOTOPAINT.Image.14">
                  <p:embed/>
                </p:oleObj>
              </mc:Choice>
              <mc:Fallback>
                <p:oleObj name="PHOTO-PAINT" r:id="rId14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954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>
            <a:spLocks noChangeArrowheads="1"/>
          </p:cNvSpPr>
          <p:nvPr userDrawn="1"/>
        </p:nvSpPr>
        <p:spPr bwMode="auto">
          <a:xfrm>
            <a:off x="1" y="6404400"/>
            <a:ext cx="9144000" cy="4536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auto">
          <a:xfrm>
            <a:off x="-1" y="6405563"/>
            <a:ext cx="1897200" cy="45243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-2" y="0"/>
            <a:ext cx="1906589" cy="1079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68" name="Rectangle 8"/>
          <p:cNvSpPr>
            <a:spLocks noChangeArrowheads="1"/>
          </p:cNvSpPr>
          <p:nvPr userDrawn="1"/>
        </p:nvSpPr>
        <p:spPr bwMode="auto">
          <a:xfrm>
            <a:off x="1898650" y="0"/>
            <a:ext cx="724535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70" name="Rectangle 10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124075" y="0"/>
            <a:ext cx="67976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399375" name="Line 15"/>
          <p:cNvSpPr>
            <a:spLocks noChangeShapeType="1"/>
          </p:cNvSpPr>
          <p:nvPr userDrawn="1"/>
        </p:nvSpPr>
        <p:spPr bwMode="auto">
          <a:xfrm>
            <a:off x="0" y="10699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8" name="Line 6"/>
          <p:cNvSpPr>
            <a:spLocks noChangeShapeType="1"/>
          </p:cNvSpPr>
          <p:nvPr userDrawn="1"/>
        </p:nvSpPr>
        <p:spPr bwMode="auto">
          <a:xfrm>
            <a:off x="1898654" y="6398418"/>
            <a:ext cx="0" cy="4595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1" name="Line 14"/>
          <p:cNvSpPr>
            <a:spLocks noChangeShapeType="1"/>
          </p:cNvSpPr>
          <p:nvPr userDrawn="1"/>
        </p:nvSpPr>
        <p:spPr bwMode="auto">
          <a:xfrm>
            <a:off x="0" y="6405571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14" name="Line 9"/>
          <p:cNvSpPr>
            <a:spLocks noChangeShapeType="1"/>
          </p:cNvSpPr>
          <p:nvPr userDrawn="1"/>
        </p:nvSpPr>
        <p:spPr bwMode="auto">
          <a:xfrm>
            <a:off x="1898654" y="0"/>
            <a:ext cx="0" cy="10691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00" y="136800"/>
            <a:ext cx="1479600" cy="79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674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 b="0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51" name="Rectangle 23"/>
          <p:cNvSpPr>
            <a:spLocks noChangeArrowheads="1"/>
          </p:cNvSpPr>
          <p:nvPr userDrawn="1"/>
        </p:nvSpPr>
        <p:spPr bwMode="auto">
          <a:xfrm>
            <a:off x="0" y="2159000"/>
            <a:ext cx="9144000" cy="4160838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grpSp>
        <p:nvGrpSpPr>
          <p:cNvPr id="2052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063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2064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2065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053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054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055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rgbClr val="FFFFF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74D265BB-EF60-43B7-B5B7-AE118D348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059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060" name="Line 2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61" name="Line 2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62" name="Picture 27" descr="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15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20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0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0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20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b="1"/>
            </a:lvl1pPr>
          </a:lstStyle>
          <a:p>
            <a:pPr>
              <a:defRPr/>
            </a:pPr>
            <a:fld id="{6D987885-46F1-4638-B9EF-ED404826832C}" type="slidenum">
              <a:rPr lang="en-US" sz="2000">
                <a:solidFill>
                  <a:srgbClr val="FFFFFF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r>
              <a:rPr lang="en-US" sz="2000">
                <a:solidFill>
                  <a:srgbClr val="FFFFFF"/>
                </a:solidFill>
                <a:latin typeface="Arial Narrow" pitchFamily="34" charset="0"/>
              </a:rPr>
              <a:t>&lt;#&gt;</a:t>
            </a:r>
            <a:endParaRPr lang="ru-RU" sz="20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ru-RU" sz="20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20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20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1036" name="Picture 17" descr="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93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348DD11-6D2C-4C3D-81D5-15B9890FAC76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A7B7788-AAE6-4F0A-9522-6998FA6A4AD6}" type="slidenum">
              <a:rPr lang="ru-RU" altLang="ru-RU">
                <a:cs typeface="Arial" charset="0"/>
              </a:rPr>
              <a:pPr>
                <a:defRPr/>
              </a:pPr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89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4354" r:id="rId12"/>
    <p:sldLayoutId id="214748435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74755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747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74764" name="Picture 19" descr="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8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5363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639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9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HeliosCond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75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389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366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FFFFF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16393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HeliosCon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370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1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5372" name="Picture 19" descr="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73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1843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8445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8446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iosCond" pitchFamily="2" charset="0"/>
                  <a:cs typeface="Arial" charset="0"/>
                </a:defRPr>
              </a:lvl9pPr>
            </a:lstStyle>
            <a:p>
              <a:pPr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8447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8436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8437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8438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3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FFFFF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18441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8442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43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8444" name="Object 19"/>
          <p:cNvGraphicFramePr>
            <a:graphicFrameLocks noChangeAspect="1"/>
          </p:cNvGraphicFramePr>
          <p:nvPr userDrawn="1"/>
        </p:nvGraphicFramePr>
        <p:xfrm>
          <a:off x="0" y="0"/>
          <a:ext cx="19558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030" name="PHOTO-PAINT" r:id="rId15" imgW="3703014" imgH="1953772" progId="CorelPHOTOPAINT.Image.14">
                  <p:embed/>
                </p:oleObj>
              </mc:Choice>
              <mc:Fallback>
                <p:oleObj name="PHOTO-PAINT" r:id="rId15" imgW="3703014" imgH="1953772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58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053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0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8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8.emf"/><Relationship Id="rId5" Type="http://schemas.openxmlformats.org/officeDocument/2006/relationships/oleObject" Target="../embeddings/_____Microsoft_Excel_97-20031.xls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9.emf"/><Relationship Id="rId5" Type="http://schemas.openxmlformats.org/officeDocument/2006/relationships/oleObject" Target="../embeddings/_____Microsoft_Excel_97-20032.xls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/>
          </p:cNvSpPr>
          <p:nvPr/>
        </p:nvSpPr>
        <p:spPr bwMode="auto">
          <a:xfrm>
            <a:off x="104775" y="1071563"/>
            <a:ext cx="8915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6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369887" y="1613959"/>
            <a:ext cx="8212137" cy="505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72000" bIns="720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Организация ремонтов в ООО «Газпром </a:t>
            </a:r>
            <a:r>
              <a:rPr lang="ru-RU" sz="3200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трансгаз</a:t>
            </a:r>
            <a:r>
              <a:rPr lang="ru-RU" sz="3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решения.</a:t>
            </a:r>
          </a:p>
          <a:p>
            <a:pPr algn="ctr"/>
            <a:endParaRPr lang="ru-RU" sz="3200" dirty="0" smtClean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Заместитель начальника ПОЭКС</a:t>
            </a:r>
          </a:p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Забавин А.М.</a:t>
            </a:r>
          </a:p>
          <a:p>
            <a:pPr algn="ctr"/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ct val="5000"/>
              </a:spcBef>
            </a:pPr>
            <a:endParaRPr lang="ru-RU" altLang="ru-RU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323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280"/>
            <a:ext cx="9143999" cy="529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140713" y="4754880"/>
            <a:ext cx="6996113" cy="1410970"/>
          </a:xfrm>
        </p:spPr>
        <p:txBody>
          <a:bodyPr/>
          <a:lstStyle/>
          <a:p>
            <a:pPr algn="ctr"/>
            <a:r>
              <a:rPr lang="ru-RU" sz="6000" dirty="0" smtClean="0"/>
              <a:t>Реконструкция КС-3</a:t>
            </a:r>
          </a:p>
          <a:p>
            <a:endParaRPr lang="ru-RU" dirty="0"/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>
          <a:xfrm>
            <a:off x="204788" y="6477893"/>
            <a:ext cx="1487487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729343" y="6362700"/>
            <a:ext cx="52455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altLang="ru-RU" sz="2000" b="1" dirty="0" smtClean="0">
                <a:solidFill>
                  <a:srgbClr val="FFFFFF"/>
                </a:solidFill>
              </a:rPr>
              <a:t>9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692275" y="6388934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053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7249" y="176169"/>
            <a:ext cx="6824502" cy="833481"/>
          </a:xfrm>
        </p:spPr>
        <p:txBody>
          <a:bodyPr/>
          <a:lstStyle/>
          <a:p>
            <a:pPr algn="ctr"/>
            <a:r>
              <a:rPr lang="ru-RU" sz="2000" dirty="0" smtClean="0"/>
              <a:t>Неисправности, выявленные в ходе ПНР ГПА-6,3(8)-04</a:t>
            </a:r>
            <a:br>
              <a:rPr lang="ru-RU" sz="2000" dirty="0" smtClean="0"/>
            </a:br>
            <a:r>
              <a:rPr lang="ru-RU" sz="2000" dirty="0" smtClean="0"/>
              <a:t>на КС «Красноармейская»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7" y="1222373"/>
            <a:ext cx="4188771" cy="4943477"/>
          </a:xfrm>
        </p:spPr>
        <p:txBody>
          <a:bodyPr/>
          <a:lstStyle/>
          <a:p>
            <a:pPr marL="514350" indent="-514350" algn="ctr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Выявленная проблема</a:t>
            </a:r>
          </a:p>
          <a:p>
            <a:pPr marL="514350" indent="-514350" algn="ctr">
              <a:buNone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Смещение канала подвода буферного газа в зону расположения герметизирующего кольца статорного корпуса 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ступени СГУ. (Заводской дефект)</a:t>
            </a:r>
          </a:p>
          <a:p>
            <a:pPr marL="514350" indent="-514350">
              <a:buFont typeface="+mj-lt"/>
              <a:buAutoNum type="arabicPeriod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На режиме «Малый газ» не обеспечивается давление масла на входе в двигатель.</a:t>
            </a:r>
          </a:p>
          <a:p>
            <a:pPr marL="514350" indent="-514350">
              <a:buFont typeface="+mj-lt"/>
              <a:buAutoNum type="arabicPeriod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 пусконаладочных работах вышел из строя частотный регулятор электростартера.</a:t>
            </a:r>
          </a:p>
          <a:p>
            <a:pPr marL="514350" indent="-514350">
              <a:buFont typeface="+mj-lt"/>
              <a:buAutoNum type="arabicPeriod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Негерметичен маслобак ГПА.</a:t>
            </a:r>
          </a:p>
          <a:p>
            <a:pPr marL="514350" indent="-514350">
              <a:buFont typeface="+mj-lt"/>
              <a:buAutoNum type="arabicPeriod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Не обеспечивается перекладка ВНА на оборотах двигателя свыше 11300 об/мин.</a:t>
            </a:r>
          </a:p>
          <a:p>
            <a:pPr marL="514350" indent="-514350">
              <a:buFont typeface="+mj-lt"/>
              <a:buAutoNum type="arabicPeriod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Неисправность 2-х газоанализаторов углеводородных газов 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PIR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9400 в отсеке нагнетателя.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Неисправен БЗА А-15.625.26-03-044из состава МСКУ 5000-01-09-15. (аналоговый)</a:t>
            </a:r>
          </a:p>
          <a:p>
            <a:pPr marL="514350" indent="-514350">
              <a:buFont typeface="+mj-lt"/>
              <a:buAutoNum type="arabicPeriod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Ввиду длительного хранения оборудования на складах заказчика срок освидетельствования модулей пожаротушения истекает в 2020 году.</a:t>
            </a:r>
          </a:p>
          <a:p>
            <a:pPr marL="514350" indent="-514350">
              <a:buFont typeface="+mj-lt"/>
              <a:buAutoNum type="arabicPeriod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Ввиду длительного хранения оборудования на складах заказчика срок хранения и консервации грузоподъемных механизмов истек.</a:t>
            </a:r>
          </a:p>
          <a:p>
            <a:pPr marL="514350" indent="-514350">
              <a:buFont typeface="+mj-lt"/>
              <a:buAutoNum type="arabicPeriod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Не совпадают диаметры и положение проходных отверстий трубопроводов между блоками ЦБН и ГТД. 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dirty="0">
                <a:solidFill>
                  <a:srgbClr val="FFFFFF"/>
                </a:solidFill>
              </a:rPr>
              <a:t>13</a:t>
            </a:r>
          </a:p>
        </p:txBody>
      </p:sp>
      <p:sp>
        <p:nvSpPr>
          <p:cNvPr id="9" name="Содержимое 2"/>
          <p:cNvSpPr txBox="1">
            <a:spLocks noGrp="1"/>
          </p:cNvSpPr>
          <p:nvPr>
            <p:ph idx="12"/>
          </p:nvPr>
        </p:nvSpPr>
        <p:spPr>
          <a:xfrm>
            <a:off x="4496498" y="1191237"/>
            <a:ext cx="4425251" cy="4974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indent="-514350" algn="ctr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Действия по устранению</a:t>
            </a:r>
          </a:p>
          <a:p>
            <a:pPr marL="514350" indent="-514350" algn="ctr"/>
            <a:endParaRPr lang="ru-RU" sz="105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Разборка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нагнетателя. Заварка лишнего отверстия в условиях ЦЭГ. Установка нового комплекта СГУ.</a:t>
            </a:r>
          </a:p>
          <a:p>
            <a:pPr marL="514350" indent="-514350" algn="just">
              <a:buFont typeface="+mj-lt"/>
              <a:buAutoNum type="arabicPeriod"/>
            </a:pPr>
            <a:endParaRPr lang="ru-RU" sz="1050" b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Переварка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трубопроводов маслосистемы (монтаж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байпасной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линии). Подборка дросселей. Замена датчика «Садко107».</a:t>
            </a:r>
          </a:p>
          <a:p>
            <a:pPr marL="514350" indent="-514350" algn="just">
              <a:buFont typeface="+mj-lt"/>
              <a:buAutoNum type="arabicPeriod"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Установлен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регулятор с ГПА (№2)  заводской №</a:t>
            </a: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-016</a:t>
            </a:r>
            <a:endParaRPr lang="ru-RU" sz="1050" b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Установлен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маслобак с ГПА (№2) заводской №</a:t>
            </a: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-016</a:t>
            </a:r>
          </a:p>
          <a:p>
            <a:pPr marL="514350" indent="-514350" algn="just">
              <a:buFont typeface="+mj-lt"/>
              <a:buAutoNum type="arabicPeriod"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Заменен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ИУП (индикатор углового положения). Заменен ЭМП (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механический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привод). Изменены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уставки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 по рассогласованию положения и задания ВНА с 2,5</a:t>
            </a:r>
            <a:r>
              <a:rPr lang="ru-RU" sz="1050" b="1" baseline="30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до 5</a:t>
            </a:r>
            <a:r>
              <a:rPr lang="ru-RU" sz="1050" b="1" baseline="30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Замена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газоанализаторов.</a:t>
            </a:r>
          </a:p>
          <a:p>
            <a:pPr marL="514350" indent="-514350" algn="just">
              <a:buFont typeface="+mj-lt"/>
              <a:buAutoNum type="arabicPeriod"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Произведена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замена на модернизированный БЗА А-15.628.14 (блок защиты агрегата цифровой).</a:t>
            </a:r>
          </a:p>
          <a:p>
            <a:pPr marL="514350" indent="-514350" algn="just">
              <a:buFont typeface="+mj-lt"/>
              <a:buAutoNum type="arabicPeriod"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Переосвидетельствование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модулей ГПА№11 включить в план 2020 года. На остальных ГПА устанавливать переосвидетельствованные модули.</a:t>
            </a:r>
          </a:p>
          <a:p>
            <a:pPr marL="514350" indent="-514350" algn="just">
              <a:buFont typeface="+mj-lt"/>
              <a:buAutoNum type="arabicPeriod"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Продлить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срок хранения и консервации грузоподъемных механизмов ГПА.</a:t>
            </a:r>
          </a:p>
          <a:p>
            <a:pPr marL="514350" indent="-514350" algn="just">
              <a:buFont typeface="+mj-lt"/>
              <a:buAutoNum type="arabicPeriod"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Произвести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доработку положения проходных отверстий для трубопроводов между блоками ЦБН и ГТД и диаметры трубопроводов.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0"/>
          </p:nvPr>
        </p:nvSpPr>
        <p:spPr>
          <a:xfrm>
            <a:off x="1922318" y="6439538"/>
            <a:ext cx="7221682" cy="369332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white"/>
                </a:solidFill>
              </a:rPr>
              <a:t>Организация ремонтов в ООО «Газпром трансгаз Самара» подрядным и хозяйственным способами  в </a:t>
            </a:r>
            <a:r>
              <a:rPr lang="ru-RU" sz="1200" dirty="0" smtClean="0">
                <a:solidFill>
                  <a:prstClr val="white"/>
                </a:solidFill>
              </a:rPr>
              <a:t>условиях </a:t>
            </a:r>
            <a:r>
              <a:rPr lang="ru-RU" sz="1200" dirty="0">
                <a:solidFill>
                  <a:prstClr val="white"/>
                </a:solidFill>
              </a:rPr>
              <a:t>ограниченного финансирования. Взаимодействие с АО «СОГАЗ». Проблемные вопросы. Пути решения</a:t>
            </a:r>
            <a:r>
              <a:rPr lang="ru-RU" sz="1200" dirty="0" smtClean="0">
                <a:solidFill>
                  <a:prstClr val="white"/>
                </a:solidFill>
              </a:rPr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1538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57763" y="0"/>
            <a:ext cx="6824502" cy="609600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Проблемные вопросы при реконструкции</a:t>
            </a:r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390977"/>
            <a:ext cx="4051883" cy="184665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lvl="0" indent="-342900" algn="ctr"/>
            <a:r>
              <a:rPr lang="ru-RU" sz="1800" dirty="0" smtClean="0">
                <a:solidFill>
                  <a:srgbClr val="003366"/>
                </a:solidFill>
              </a:rPr>
              <a:t>	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ГПА №12 не организована работа по восстановлению гарантийных обязательств и устранению системных заводских дефектов, обнаруженных в процессе пусконаладочных работ на ГПА №11, что повлечет за собой увеличение сроков ПНР.</a:t>
            </a:r>
          </a:p>
        </p:txBody>
      </p:sp>
      <p:pic>
        <p:nvPicPr>
          <p:cNvPr id="9" name="Рисунок 8" descr="C:\Documents and Settings\EgorovVG\Local Settings\Temporary Internet Files\Content.Word\IMG_90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114" y="1132514"/>
            <a:ext cx="4177717" cy="32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458749" y="939567"/>
            <a:ext cx="4572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/>
            <a:r>
              <a:rPr lang="ru-RU" sz="1600" dirty="0" smtClean="0">
                <a:solidFill>
                  <a:srgbClr val="003366"/>
                </a:solidFill>
              </a:rPr>
              <a:t>	</a:t>
            </a:r>
          </a:p>
          <a:p>
            <a:pPr marL="342900" lvl="0" indent="-342900"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настоящего времени заводом-изготовителем ОДК «Газовые турбины» не предложен план мероприятий по восстановлению работоспособности ГПА №11</a:t>
            </a:r>
          </a:p>
        </p:txBody>
      </p:sp>
      <p:pic>
        <p:nvPicPr>
          <p:cNvPr id="13" name="Рисунок 12" descr="C:\Documents and Settings\EgorovVG\Local Settings\Temporary Internet Files\Content.Word\IMG_91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3278" y="2382474"/>
            <a:ext cx="4379052" cy="398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3"/>
          <p:cNvSpPr txBox="1">
            <a:spLocks/>
          </p:cNvSpPr>
          <p:nvPr/>
        </p:nvSpPr>
        <p:spPr bwMode="auto">
          <a:xfrm>
            <a:off x="729343" y="6362700"/>
            <a:ext cx="52455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altLang="ru-RU" sz="2000" b="1" dirty="0" smtClean="0">
                <a:solidFill>
                  <a:srgbClr val="FFFFFF"/>
                </a:solidFill>
              </a:rPr>
              <a:t>12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16" name="Rectangle 12"/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655990" y="6417734"/>
            <a:ext cx="74880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трансгаз Самара» подрядным и хозяйственным способами  в </a:t>
            </a:r>
            <a:r>
              <a:rPr lang="ru-RU" sz="1300" dirty="0" smtClean="0">
                <a:solidFill>
                  <a:prstClr val="white"/>
                </a:solidFill>
              </a:rPr>
              <a:t>условиях </a:t>
            </a:r>
            <a:r>
              <a:rPr lang="ru-RU" sz="1300" dirty="0">
                <a:solidFill>
                  <a:prstClr val="white"/>
                </a:solidFill>
              </a:rPr>
              <a:t>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985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78037"/>
            <a:ext cx="7772400" cy="1470025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latin typeface="Arial" charset="0"/>
              </a:rPr>
              <a:t> </a:t>
            </a:r>
          </a:p>
        </p:txBody>
      </p:sp>
      <p:pic>
        <p:nvPicPr>
          <p:cNvPr id="64516" name="Picture 17" descr="C:\Documents and Settings\Буткевич\Рабочий стол\Логотип белый на синем 735x4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936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517" name="Прямая соединительная линия 6"/>
          <p:cNvCxnSpPr>
            <a:cxnSpLocks noChangeShapeType="1"/>
          </p:cNvCxnSpPr>
          <p:nvPr/>
        </p:nvCxnSpPr>
        <p:spPr bwMode="auto">
          <a:xfrm flipV="1">
            <a:off x="1944688" y="0"/>
            <a:ext cx="0" cy="1071563"/>
          </a:xfrm>
          <a:prstGeom prst="line">
            <a:avLst/>
          </a:prstGeom>
          <a:noFill/>
          <a:ln w="15875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 Box 8"/>
          <p:cNvSpPr txBox="1">
            <a:spLocks noChangeArrowheads="1"/>
          </p:cNvSpPr>
          <p:nvPr/>
        </p:nvSpPr>
        <p:spPr bwMode="auto">
          <a:xfrm>
            <a:off x="2251075" y="2813050"/>
            <a:ext cx="611505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 b="0" dirty="0" smtClean="0">
                <a:solidFill>
                  <a:schemeClr val="bg1"/>
                </a:solidFill>
                <a:latin typeface="Arial" charset="0"/>
              </a:rPr>
              <a:t>Забавин Андрей Михайлович</a:t>
            </a:r>
            <a:endParaRPr lang="ru-RU" altLang="ru-RU" sz="2800" b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4519" name="Text Box 9"/>
          <p:cNvSpPr txBox="1">
            <a:spLocks noChangeArrowheads="1"/>
          </p:cNvSpPr>
          <p:nvPr/>
        </p:nvSpPr>
        <p:spPr bwMode="auto">
          <a:xfrm>
            <a:off x="2201863" y="3944938"/>
            <a:ext cx="601027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800" b="0" dirty="0" smtClean="0">
                <a:solidFill>
                  <a:schemeClr val="bg1"/>
                </a:solidFill>
                <a:latin typeface="Arial" charset="0"/>
              </a:rPr>
              <a:t>Заместитель начальника </a:t>
            </a:r>
            <a:r>
              <a:rPr lang="ru-RU" altLang="ru-RU" sz="1800" b="0" dirty="0">
                <a:solidFill>
                  <a:schemeClr val="bg1"/>
                </a:solidFill>
                <a:latin typeface="Arial" charset="0"/>
              </a:rPr>
              <a:t>производственного отдела</a:t>
            </a:r>
          </a:p>
          <a:p>
            <a:pPr eaLnBrk="1" hangingPunct="1"/>
            <a:r>
              <a:rPr lang="ru-RU" altLang="ru-RU" sz="1800" b="0" dirty="0">
                <a:solidFill>
                  <a:schemeClr val="bg1"/>
                </a:solidFill>
                <a:latin typeface="Arial" charset="0"/>
              </a:rPr>
              <a:t>по эксплуатации оборудования компрессорных станций</a:t>
            </a:r>
          </a:p>
        </p:txBody>
      </p:sp>
      <p:sp>
        <p:nvSpPr>
          <p:cNvPr id="64520" name="Text Box 10"/>
          <p:cNvSpPr txBox="1">
            <a:spLocks noChangeArrowheads="1"/>
          </p:cNvSpPr>
          <p:nvPr/>
        </p:nvSpPr>
        <p:spPr bwMode="auto">
          <a:xfrm>
            <a:off x="2220913" y="5006975"/>
            <a:ext cx="13707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800" b="0" dirty="0">
                <a:solidFill>
                  <a:schemeClr val="bg1"/>
                </a:solidFill>
                <a:latin typeface="Arial" charset="0"/>
              </a:rPr>
              <a:t>Тел.: </a:t>
            </a:r>
            <a:r>
              <a:rPr lang="ru-RU" altLang="ru-RU" sz="1800" b="0" dirty="0" smtClean="0">
                <a:solidFill>
                  <a:schemeClr val="bg1"/>
                </a:solidFill>
                <a:latin typeface="Arial" charset="0"/>
              </a:rPr>
              <a:t>22-3-20</a:t>
            </a:r>
            <a:endParaRPr lang="ru-RU" altLang="ru-RU" sz="1800" b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4521" name="Text Box 11"/>
          <p:cNvSpPr txBox="1">
            <a:spLocks noChangeArrowheads="1"/>
          </p:cNvSpPr>
          <p:nvPr/>
        </p:nvSpPr>
        <p:spPr bwMode="auto">
          <a:xfrm>
            <a:off x="2251075" y="5792788"/>
            <a:ext cx="49276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800" b="0" dirty="0">
                <a:solidFill>
                  <a:schemeClr val="bg1"/>
                </a:solidFill>
                <a:latin typeface="Arial" charset="0"/>
              </a:rPr>
              <a:t>E-mail: </a:t>
            </a:r>
            <a:r>
              <a:rPr lang="en-US" altLang="ru-RU" sz="1800" b="0" dirty="0" smtClean="0">
                <a:solidFill>
                  <a:schemeClr val="bg1"/>
                </a:solidFill>
                <a:latin typeface="Arial" charset="0"/>
              </a:rPr>
              <a:t>A</a:t>
            </a:r>
            <a:r>
              <a:rPr lang="en-US" altLang="ru-RU" sz="1800" b="0" dirty="0" smtClean="0">
                <a:solidFill>
                  <a:srgbClr val="FFFFFF"/>
                </a:solidFill>
                <a:latin typeface="Arial" charset="0"/>
              </a:rPr>
              <a:t>.Zabavin@samaratransgaz.gazprom.ru</a:t>
            </a:r>
            <a:endParaRPr lang="ru-RU" altLang="ru-RU" sz="1800" b="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4522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04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7850" y="1536482"/>
            <a:ext cx="62499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600" b="1" kern="0" dirty="0">
                <a:solidFill>
                  <a:schemeClr val="bg1"/>
                </a:solidFill>
                <a:latin typeface="Arial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2714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/>
          </p:cNvSpPr>
          <p:nvPr/>
        </p:nvSpPr>
        <p:spPr bwMode="auto">
          <a:xfrm>
            <a:off x="104775" y="1071563"/>
            <a:ext cx="8915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6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79807" y="1071563"/>
            <a:ext cx="8555038" cy="531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1. Сформирована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ремонта двигателей серии «НК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"Кузнецов" на 2018 год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Выполняется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за ходом выполнения программы ремонта двигателей серии «НК» и программ по повышению надежности. Выполняется еженедельная подготовка отчетов по ходу выполнения программы ремонтов двигателей серии «НК».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Создана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по решению вопросов связанных с выполнением программы ремонтов двигателей серии «НК»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ПАО "Кузнецов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(соглашение от 13.03.2018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 соответствии с разработанной программой по увеличению межрегламентного ресурса двигателей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НК-14СТ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НК-14СТ-10 ведется подконтрольная эксплуатация НК-14СТ в составе ГПА ст.№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(форсунки с ТБП).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Завершена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НК-36СТ зав№107 по оценке эффективности выполненных доработок, а так же выявлены причины отказа двигателя НК-36СТ №341 с аналогичными доработками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решение, техническое задание и программа-методика испытаний электростартера на постоянных магнитах производства ООО НПО «Шторм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решение, техническое задание и программа-методика испытаний интегрированной автоматизированной системы диагностирования газотурбинного двигателя НК-36СТ на базе АСД-36СТ и  ИВМ АСТД-2М (на согласовании в Деп.308).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 Проработан вопрос о выполнении КР НК-36СТ зав.№107 в 2019 году. </a:t>
            </a:r>
            <a:endParaRPr lang="ru-RU" altLang="ru-RU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Номер слайда 3"/>
          <p:cNvSpPr txBox="1">
            <a:spLocks/>
          </p:cNvSpPr>
          <p:nvPr/>
        </p:nvSpPr>
        <p:spPr bwMode="auto">
          <a:xfrm>
            <a:off x="0" y="6381750"/>
            <a:ext cx="173831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prstClr val="white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9570" y="0"/>
            <a:ext cx="7451678" cy="726621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Работа ООО «Газпром трансгаз Самара» </a:t>
            </a:r>
            <a:br>
              <a:rPr lang="ru-RU" alt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alt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ПАО «Кузнецов»</a:t>
            </a:r>
            <a:endParaRPr lang="ru-RU" sz="23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801069" y="6362700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397281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746572990"/>
              </p:ext>
            </p:extLst>
          </p:nvPr>
        </p:nvGraphicFramePr>
        <p:xfrm>
          <a:off x="0" y="1593899"/>
          <a:ext cx="6042660" cy="2823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0" y="4434419"/>
            <a:ext cx="9144000" cy="1899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322" y="9525"/>
            <a:ext cx="7451678" cy="1009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500" dirty="0">
                <a:solidFill>
                  <a:schemeClr val="bg1"/>
                </a:solidFill>
              </a:rPr>
              <a:t>Программа ремонта ГТД ПАО «Газпром» </a:t>
            </a:r>
            <a:br>
              <a:rPr lang="ru-RU" altLang="ru-RU" sz="2500" dirty="0">
                <a:solidFill>
                  <a:schemeClr val="bg1"/>
                </a:solidFill>
              </a:rPr>
            </a:br>
            <a:r>
              <a:rPr lang="ru-RU" altLang="ru-RU" sz="2500" dirty="0">
                <a:solidFill>
                  <a:schemeClr val="bg1"/>
                </a:solidFill>
              </a:rPr>
              <a:t>на ПАО «Кузнецов» 2018 года</a:t>
            </a:r>
            <a:endParaRPr lang="ru-RU" sz="25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9661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381750"/>
            <a:ext cx="1738313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prstClr val="white"/>
                </a:solidFill>
                <a:latin typeface="Arial Narrow" pitchFamily="34" charset="0"/>
              </a:rPr>
              <a:t>2</a:t>
            </a:r>
            <a:endParaRPr lang="ru-RU" altLang="ru-RU" sz="20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9" name="Заголовок 1"/>
          <p:cNvSpPr>
            <a:spLocks/>
          </p:cNvSpPr>
          <p:nvPr/>
        </p:nvSpPr>
        <p:spPr bwMode="auto">
          <a:xfrm>
            <a:off x="104775" y="1071563"/>
            <a:ext cx="8915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6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1" y="981075"/>
            <a:ext cx="9134475" cy="558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</a:rPr>
              <a:t>План ремонта на 2018 год включает 41 ГТД, из них 16 ГТД долга 2017 года,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</a:rPr>
              <a:t>а</a:t>
            </a:r>
            <a:r>
              <a:rPr lang="ru-RU" sz="1500" dirty="0" smtClean="0">
                <a:solidFill>
                  <a:schemeClr val="tx1"/>
                </a:solidFill>
              </a:rPr>
              <a:t> так же выполнение  1 повторного ремонта двигателя в рамках гарантийных обязательств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910502" y="1939587"/>
            <a:ext cx="7889087" cy="1959523"/>
            <a:chOff x="-4616905" y="5142245"/>
            <a:chExt cx="7270155" cy="273493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76045" y="5314061"/>
              <a:ext cx="209642" cy="1635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76045" y="5944031"/>
              <a:ext cx="209642" cy="163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76045" y="6729606"/>
              <a:ext cx="209642" cy="1635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9817" y="5154451"/>
              <a:ext cx="1541884" cy="45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solidFill>
                    <a:schemeClr val="bg1"/>
                  </a:solidFill>
                  <a:latin typeface="+mn-lt"/>
                </a:rPr>
                <a:t>Выполненные ГТД</a:t>
              </a:r>
              <a:endParaRPr lang="ru-RU" sz="15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9817" y="5720975"/>
              <a:ext cx="2028665" cy="773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solidFill>
                    <a:schemeClr val="bg1"/>
                  </a:solidFill>
                  <a:latin typeface="+mn-lt"/>
                </a:rPr>
                <a:t>ГТД с высокой степенью </a:t>
              </a:r>
            </a:p>
            <a:p>
              <a:r>
                <a:rPr lang="ru-RU" sz="1500" dirty="0" smtClean="0">
                  <a:solidFill>
                    <a:schemeClr val="bg1"/>
                  </a:solidFill>
                  <a:latin typeface="+mn-lt"/>
                </a:rPr>
                <a:t>готовности</a:t>
              </a:r>
              <a:endParaRPr lang="ru-RU" sz="15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9816" y="6425657"/>
              <a:ext cx="2173434" cy="773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solidFill>
                    <a:schemeClr val="bg1"/>
                  </a:solidFill>
                  <a:latin typeface="+mn-lt"/>
                </a:rPr>
                <a:t>ГТД с высоким риском </a:t>
              </a:r>
            </a:p>
            <a:p>
              <a:r>
                <a:rPr lang="ru-RU" sz="1500" dirty="0" smtClean="0">
                  <a:solidFill>
                    <a:schemeClr val="bg1"/>
                  </a:solidFill>
                  <a:latin typeface="+mn-lt"/>
                </a:rPr>
                <a:t>невыполнения в 2018 году</a:t>
              </a:r>
              <a:endParaRPr lang="ru-RU" sz="15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-4616905" y="5726241"/>
              <a:ext cx="467056" cy="215093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-2959671" y="5909247"/>
              <a:ext cx="467055" cy="196783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-1303970" y="7495679"/>
              <a:ext cx="461567" cy="3814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-4616905" y="5142245"/>
              <a:ext cx="467055" cy="58399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-2959670" y="5543137"/>
              <a:ext cx="467055" cy="3662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4558578" y="6667736"/>
              <a:ext cx="350401" cy="45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latin typeface="+mn-lt"/>
                </a:rPr>
                <a:t>11</a:t>
              </a:r>
              <a:endParaRPr lang="ru-RU" sz="1500" dirty="0">
                <a:latin typeface="+mn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4513522" y="5275195"/>
              <a:ext cx="260291" cy="45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>
                  <a:latin typeface="+mn-lt"/>
                </a:rPr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2901343" y="6667736"/>
              <a:ext cx="350401" cy="45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latin typeface="+mn-lt"/>
                </a:rPr>
                <a:t>10</a:t>
              </a:r>
              <a:endParaRPr lang="ru-RU" sz="1500" dirty="0">
                <a:latin typeface="+mn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-2856288" y="5459158"/>
              <a:ext cx="260291" cy="45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>
                  <a:latin typeface="+mn-lt"/>
                </a:rPr>
                <a:t>2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-2380533" y="7011391"/>
              <a:ext cx="260291" cy="45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>
                  <a:latin typeface="+mn-lt"/>
                </a:rPr>
                <a:t>7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4054153" y="7044631"/>
              <a:ext cx="260291" cy="45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>
                  <a:latin typeface="+mn-lt"/>
                </a:rPr>
                <a:t>5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730320" y="7426029"/>
              <a:ext cx="260291" cy="45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>
                  <a:latin typeface="+mn-lt"/>
                </a:rPr>
                <a:t>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203332" y="7426130"/>
              <a:ext cx="260291" cy="45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>
                  <a:latin typeface="+mn-lt"/>
                </a:rPr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34499" y="54229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-1" y="4417275"/>
            <a:ext cx="9134475" cy="505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С</a:t>
            </a:r>
            <a:r>
              <a:rPr lang="ru-RU" sz="1500" dirty="0" smtClean="0">
                <a:solidFill>
                  <a:schemeClr val="tx1"/>
                </a:solidFill>
              </a:rPr>
              <a:t>уществует </a:t>
            </a:r>
            <a:r>
              <a:rPr lang="ru-RU" sz="1500" dirty="0">
                <a:solidFill>
                  <a:schemeClr val="tx1"/>
                </a:solidFill>
              </a:rPr>
              <a:t>высокий риск невыполнения ремонтов </a:t>
            </a:r>
            <a:r>
              <a:rPr lang="ru-RU" sz="1500" dirty="0" smtClean="0">
                <a:solidFill>
                  <a:schemeClr val="tx1"/>
                </a:solidFill>
              </a:rPr>
              <a:t>14 </a:t>
            </a:r>
            <a:r>
              <a:rPr lang="ru-RU" sz="1500" dirty="0">
                <a:solidFill>
                  <a:schemeClr val="tx1"/>
                </a:solidFill>
              </a:rPr>
              <a:t>ГТД, что составляет </a:t>
            </a:r>
            <a:r>
              <a:rPr lang="ru-RU" sz="1500" dirty="0" smtClean="0">
                <a:solidFill>
                  <a:schemeClr val="tx1"/>
                </a:solidFill>
              </a:rPr>
              <a:t>35% </a:t>
            </a:r>
            <a:r>
              <a:rPr lang="ru-RU" sz="1500" dirty="0">
                <a:solidFill>
                  <a:schemeClr val="tx1"/>
                </a:solidFill>
              </a:rPr>
              <a:t>от общего количества программы ГТД 2018 года (41 двигателей)</a:t>
            </a:r>
            <a:endParaRPr lang="ru-RU" sz="1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739221"/>
              </p:ext>
            </p:extLst>
          </p:nvPr>
        </p:nvGraphicFramePr>
        <p:xfrm>
          <a:off x="104775" y="4922521"/>
          <a:ext cx="3149700" cy="1121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316"/>
                <a:gridCol w="661852"/>
                <a:gridCol w="1384663"/>
                <a:gridCol w="911869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400" spc="-10" dirty="0">
                          <a:effectLst/>
                        </a:rPr>
                        <a:t>	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РЭН 2018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НК-14СТ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35125340301013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Ухта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НК-14СТ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35125330001018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Ухта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НК-12СТ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96402СТ019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Краснодар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НК-14СТ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35125310201003 БД-7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Ставрополь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НК-14СТ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35125339901012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Чайковский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976794"/>
              </p:ext>
            </p:extLst>
          </p:nvPr>
        </p:nvGraphicFramePr>
        <p:xfrm>
          <a:off x="3499229" y="4922521"/>
          <a:ext cx="2653122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516"/>
                <a:gridCol w="687977"/>
                <a:gridCol w="1071154"/>
                <a:gridCol w="58347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АВР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НК-14СТ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35125349801022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ПХГ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НК-36СТ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324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Ухта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НК-36СТ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325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Ухта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НК-36СТ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326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Ухта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НК-36СТ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331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Ухта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НК-36СТ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505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Ухта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НК-36СТ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507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Ухта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145639"/>
              </p:ext>
            </p:extLst>
          </p:nvPr>
        </p:nvGraphicFramePr>
        <p:xfrm>
          <a:off x="6395829" y="4922521"/>
          <a:ext cx="2566036" cy="525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391"/>
                <a:gridCol w="609600"/>
                <a:gridCol w="766354"/>
                <a:gridCol w="905691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ГР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НК-12СТ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87302ст028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Ставрополь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НК-12СТ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91302ст058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Чайковский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1791789" y="6362700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208040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4297680"/>
            <a:ext cx="9144000" cy="174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chemeClr val="tx1"/>
                </a:solidFill>
              </a:rPr>
              <a:t>	Анализ количества выполненных ремонтов ГТД на </a:t>
            </a:r>
            <a:r>
              <a:rPr lang="ru-RU" sz="1800" dirty="0">
                <a:solidFill>
                  <a:schemeClr val="tx1"/>
                </a:solidFill>
              </a:rPr>
              <a:t>ПАО «Кузнецов</a:t>
            </a:r>
            <a:r>
              <a:rPr lang="ru-RU" sz="1800" dirty="0" smtClean="0">
                <a:solidFill>
                  <a:schemeClr val="tx1"/>
                </a:solidFill>
              </a:rPr>
              <a:t>» за прошедшие годы показал, что среднее выполнение составляет 25 двигателей в год. 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Это подтверждает существующий риск невыполнения 14 ремонтов ГТД в 2018 году. 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	Прогнозируемое </a:t>
            </a:r>
            <a:r>
              <a:rPr lang="ru-RU" sz="1800" dirty="0">
                <a:solidFill>
                  <a:schemeClr val="tx1"/>
                </a:solidFill>
              </a:rPr>
              <a:t>выполнение </a:t>
            </a:r>
            <a:r>
              <a:rPr lang="ru-RU" sz="1800" dirty="0" smtClean="0">
                <a:solidFill>
                  <a:schemeClr val="tx1"/>
                </a:solidFill>
              </a:rPr>
              <a:t>программы </a:t>
            </a:r>
            <a:r>
              <a:rPr lang="ru-RU" sz="1800" dirty="0">
                <a:solidFill>
                  <a:schemeClr val="tx1"/>
                </a:solidFill>
              </a:rPr>
              <a:t>ремонта 2018 года на конец года составляет </a:t>
            </a:r>
            <a:r>
              <a:rPr lang="ru-RU" sz="1800" dirty="0" smtClean="0">
                <a:solidFill>
                  <a:schemeClr val="tx1"/>
                </a:solidFill>
              </a:rPr>
              <a:t>27 </a:t>
            </a:r>
            <a:r>
              <a:rPr lang="ru-RU" sz="1800" dirty="0">
                <a:solidFill>
                  <a:schemeClr val="tx1"/>
                </a:solidFill>
              </a:rPr>
              <a:t>ГТД – </a:t>
            </a:r>
            <a:r>
              <a:rPr lang="ru-RU" sz="1800" dirty="0" smtClean="0">
                <a:solidFill>
                  <a:schemeClr val="tx1"/>
                </a:solidFill>
              </a:rPr>
              <a:t>65% </a:t>
            </a:r>
            <a:r>
              <a:rPr lang="ru-RU" sz="1800" dirty="0">
                <a:solidFill>
                  <a:schemeClr val="tx1"/>
                </a:solidFill>
              </a:rPr>
              <a:t>от общего количества </a:t>
            </a:r>
            <a:r>
              <a:rPr lang="ru-RU" sz="1800" dirty="0" smtClean="0">
                <a:solidFill>
                  <a:schemeClr val="tx1"/>
                </a:solidFill>
              </a:rPr>
              <a:t>41 ГТД.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322" y="9525"/>
            <a:ext cx="7451678" cy="1009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500" dirty="0" smtClean="0">
                <a:solidFill>
                  <a:schemeClr val="bg1"/>
                </a:solidFill>
              </a:rPr>
              <a:t>Прогнозируемый объем выполнения </a:t>
            </a:r>
            <a:br>
              <a:rPr lang="ru-RU" altLang="ru-RU" sz="2500" dirty="0" smtClean="0">
                <a:solidFill>
                  <a:schemeClr val="bg1"/>
                </a:solidFill>
              </a:rPr>
            </a:br>
            <a:r>
              <a:rPr lang="ru-RU" altLang="ru-RU" sz="2500" dirty="0" smtClean="0">
                <a:solidFill>
                  <a:schemeClr val="bg1"/>
                </a:solidFill>
              </a:rPr>
              <a:t>Программы </a:t>
            </a:r>
            <a:r>
              <a:rPr lang="ru-RU" altLang="ru-RU" sz="2500" dirty="0">
                <a:solidFill>
                  <a:schemeClr val="bg1"/>
                </a:solidFill>
              </a:rPr>
              <a:t>ремонта ГТД ПАО «Газпром» </a:t>
            </a:r>
            <a:br>
              <a:rPr lang="ru-RU" altLang="ru-RU" sz="2500" dirty="0">
                <a:solidFill>
                  <a:schemeClr val="bg1"/>
                </a:solidFill>
              </a:rPr>
            </a:br>
            <a:r>
              <a:rPr lang="ru-RU" altLang="ru-RU" sz="2500" dirty="0">
                <a:solidFill>
                  <a:schemeClr val="bg1"/>
                </a:solidFill>
              </a:rPr>
              <a:t>на ПАО «Кузнецов» 2018 года</a:t>
            </a:r>
            <a:endParaRPr lang="ru-RU" sz="25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9661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381750"/>
            <a:ext cx="1738313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prstClr val="white"/>
                </a:solidFill>
                <a:latin typeface="Arial Narrow" pitchFamily="34" charset="0"/>
              </a:rPr>
              <a:t>3</a:t>
            </a:r>
            <a:endParaRPr lang="ru-RU" altLang="ru-RU" sz="20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385196087"/>
              </p:ext>
            </p:extLst>
          </p:nvPr>
        </p:nvGraphicFramePr>
        <p:xfrm>
          <a:off x="-125817" y="1482949"/>
          <a:ext cx="6042660" cy="2823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0" name="Группа 29"/>
          <p:cNvGrpSpPr/>
          <p:nvPr/>
        </p:nvGrpSpPr>
        <p:grpSpPr>
          <a:xfrm>
            <a:off x="764381" y="1837384"/>
            <a:ext cx="7909391" cy="1950779"/>
            <a:chOff x="-4635616" y="5154451"/>
            <a:chExt cx="7288866" cy="2722728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276045" y="5314061"/>
              <a:ext cx="209642" cy="1635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76045" y="5944031"/>
              <a:ext cx="209642" cy="163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276045" y="6729606"/>
              <a:ext cx="209642" cy="1635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79817" y="5154451"/>
              <a:ext cx="1541884" cy="45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solidFill>
                    <a:schemeClr val="bg1"/>
                  </a:solidFill>
                  <a:latin typeface="+mn-lt"/>
                </a:rPr>
                <a:t>Выполненные ГТД</a:t>
              </a:r>
              <a:endParaRPr lang="ru-RU" sz="15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9817" y="5720975"/>
              <a:ext cx="2028665" cy="773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solidFill>
                    <a:schemeClr val="bg1"/>
                  </a:solidFill>
                  <a:latin typeface="+mn-lt"/>
                </a:rPr>
                <a:t>ГТД с высокой степенью </a:t>
              </a:r>
            </a:p>
            <a:p>
              <a:r>
                <a:rPr lang="ru-RU" sz="1500" dirty="0" smtClean="0">
                  <a:solidFill>
                    <a:schemeClr val="bg1"/>
                  </a:solidFill>
                  <a:latin typeface="+mn-lt"/>
                </a:rPr>
                <a:t>готовности</a:t>
              </a:r>
              <a:endParaRPr lang="ru-RU" sz="15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9816" y="6425657"/>
              <a:ext cx="2173434" cy="773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solidFill>
                    <a:schemeClr val="bg1"/>
                  </a:solidFill>
                  <a:latin typeface="+mn-lt"/>
                </a:rPr>
                <a:t>ГТД с высоким риском </a:t>
              </a:r>
            </a:p>
            <a:p>
              <a:r>
                <a:rPr lang="ru-RU" sz="1500" dirty="0" smtClean="0">
                  <a:solidFill>
                    <a:schemeClr val="bg1"/>
                  </a:solidFill>
                  <a:latin typeface="+mn-lt"/>
                </a:rPr>
                <a:t>невыполнения в 2018 году</a:t>
              </a:r>
              <a:endParaRPr lang="ru-RU" sz="15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-4635616" y="5351856"/>
              <a:ext cx="485767" cy="252532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-2976625" y="5554591"/>
              <a:ext cx="484011" cy="232248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-1320544" y="5647650"/>
              <a:ext cx="478141" cy="222952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-1320543" y="5154452"/>
              <a:ext cx="480885" cy="4931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Заголовок 1"/>
          <p:cNvSpPr>
            <a:spLocks/>
          </p:cNvSpPr>
          <p:nvPr/>
        </p:nvSpPr>
        <p:spPr bwMode="auto">
          <a:xfrm>
            <a:off x="104775" y="1071563"/>
            <a:ext cx="8915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6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995749"/>
            <a:ext cx="9144000" cy="363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chemeClr val="tx1"/>
                </a:solidFill>
              </a:rPr>
              <a:t>	Количество выполненных ремонтов ГТД на </a:t>
            </a:r>
            <a:r>
              <a:rPr lang="ru-RU" sz="1800" dirty="0">
                <a:solidFill>
                  <a:schemeClr val="tx1"/>
                </a:solidFill>
              </a:rPr>
              <a:t>ПАО «Кузнецов</a:t>
            </a:r>
            <a:r>
              <a:rPr lang="ru-RU" sz="1800" dirty="0" smtClean="0">
                <a:solidFill>
                  <a:schemeClr val="tx1"/>
                </a:solidFill>
              </a:rPr>
              <a:t>» за 2016-2018 годы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5503" y="2335620"/>
            <a:ext cx="63350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  25</a:t>
            </a:r>
          </a:p>
          <a:p>
            <a:r>
              <a:rPr lang="ru-RU" sz="1500" dirty="0" smtClean="0">
                <a:latin typeface="+mn-lt"/>
              </a:rPr>
              <a:t>(58%)</a:t>
            </a:r>
          </a:p>
          <a:p>
            <a:endParaRPr lang="ru-RU" sz="1800" dirty="0" smtClean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04748" y="2644552"/>
            <a:ext cx="63350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  18</a:t>
            </a:r>
          </a:p>
          <a:p>
            <a:r>
              <a:rPr lang="ru-RU" sz="1500" dirty="0" smtClean="0">
                <a:latin typeface="+mn-lt"/>
              </a:rPr>
              <a:t>(42%)</a:t>
            </a:r>
          </a:p>
          <a:p>
            <a:endParaRPr lang="ru-RU" sz="1800" dirty="0" smtClean="0"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0563" y="1628575"/>
            <a:ext cx="132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+mn-lt"/>
              </a:rPr>
              <a:t>  43 ГТД</a:t>
            </a:r>
            <a:endParaRPr lang="ru-RU" sz="1500" dirty="0" smtClean="0">
              <a:latin typeface="+mn-lt"/>
            </a:endParaRPr>
          </a:p>
          <a:p>
            <a:endParaRPr lang="ru-RU" sz="1800" dirty="0" smtClean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98182" y="2344401"/>
            <a:ext cx="63350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  23</a:t>
            </a:r>
          </a:p>
          <a:p>
            <a:r>
              <a:rPr lang="ru-RU" sz="1500" dirty="0" smtClean="0">
                <a:latin typeface="+mn-lt"/>
              </a:rPr>
              <a:t>(51%)</a:t>
            </a:r>
          </a:p>
          <a:p>
            <a:endParaRPr lang="ru-RU" sz="1800" dirty="0" smtClean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37427" y="2653333"/>
            <a:ext cx="63350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  22</a:t>
            </a:r>
          </a:p>
          <a:p>
            <a:r>
              <a:rPr lang="ru-RU" sz="1500" dirty="0" smtClean="0">
                <a:latin typeface="+mn-lt"/>
              </a:rPr>
              <a:t>(49%)</a:t>
            </a:r>
          </a:p>
          <a:p>
            <a:endParaRPr lang="ru-RU" sz="1800" dirty="0" smtClean="0">
              <a:latin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523242" y="1637356"/>
            <a:ext cx="132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+mn-lt"/>
              </a:rPr>
              <a:t>  45 ГТД</a:t>
            </a:r>
            <a:endParaRPr lang="ru-RU" sz="1500" dirty="0" smtClean="0">
              <a:latin typeface="+mn-lt"/>
            </a:endParaRPr>
          </a:p>
          <a:p>
            <a:endParaRPr lang="ru-RU" sz="1800" dirty="0" smtClean="0"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311248" y="2585960"/>
            <a:ext cx="63350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  27</a:t>
            </a:r>
          </a:p>
          <a:p>
            <a:r>
              <a:rPr lang="ru-RU" sz="1500" dirty="0" smtClean="0">
                <a:latin typeface="+mn-lt"/>
              </a:rPr>
              <a:t>(65%)</a:t>
            </a:r>
          </a:p>
          <a:p>
            <a:endParaRPr lang="ru-RU" sz="1800" dirty="0" smtClean="0"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20644" y="2742582"/>
            <a:ext cx="63350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  14</a:t>
            </a:r>
          </a:p>
          <a:p>
            <a:r>
              <a:rPr lang="ru-RU" sz="1500" dirty="0" smtClean="0">
                <a:latin typeface="+mn-lt"/>
              </a:rPr>
              <a:t>(35%)</a:t>
            </a:r>
          </a:p>
          <a:p>
            <a:endParaRPr lang="ru-RU" sz="1800" dirty="0" smtClean="0">
              <a:latin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311248" y="1514219"/>
            <a:ext cx="132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+mn-lt"/>
              </a:rPr>
              <a:t>  41 ГТД</a:t>
            </a:r>
            <a:endParaRPr lang="ru-RU" sz="1500" dirty="0" smtClean="0">
              <a:latin typeface="+mn-lt"/>
            </a:endParaRPr>
          </a:p>
          <a:p>
            <a:endParaRPr lang="ru-RU" sz="1800" dirty="0" smtClean="0"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193041" y="1705459"/>
            <a:ext cx="369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  </a:t>
            </a:r>
            <a:r>
              <a:rPr lang="ru-RU" sz="1200" dirty="0">
                <a:latin typeface="+mn-lt"/>
              </a:rPr>
              <a:t>5</a:t>
            </a:r>
            <a:endParaRPr lang="ru-RU" sz="1200" dirty="0" smtClean="0">
              <a:latin typeface="+mn-lt"/>
            </a:endParaRPr>
          </a:p>
          <a:p>
            <a:endParaRPr lang="ru-RU" sz="1800" dirty="0" smtClean="0">
              <a:latin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85205" y="2262794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  </a:t>
            </a:r>
            <a:r>
              <a:rPr lang="ru-RU" sz="1200" dirty="0" smtClean="0">
                <a:latin typeface="+mn-lt"/>
              </a:rPr>
              <a:t>22</a:t>
            </a:r>
          </a:p>
          <a:p>
            <a:endParaRPr lang="ru-RU" sz="1800" dirty="0" smtClean="0">
              <a:latin typeface="+mn-lt"/>
            </a:endParaRPr>
          </a:p>
        </p:txBody>
      </p:sp>
      <p:sp>
        <p:nvSpPr>
          <p:cNvPr id="40" name="Rectangle 12"/>
          <p:cNvSpPr>
            <a:spLocks noChangeArrowheads="1"/>
          </p:cNvSpPr>
          <p:nvPr/>
        </p:nvSpPr>
        <p:spPr bwMode="auto">
          <a:xfrm>
            <a:off x="1801069" y="6354536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342454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/>
          </p:cNvSpPr>
          <p:nvPr/>
        </p:nvSpPr>
        <p:spPr bwMode="auto">
          <a:xfrm>
            <a:off x="104775" y="1071563"/>
            <a:ext cx="8915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6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95274" y="1281317"/>
            <a:ext cx="8772526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pPr marL="266700" lvl="1" indent="-266700">
              <a:buAutoNum type="arabicPeriod"/>
            </a:pPr>
            <a:r>
              <a:rPr lang="ru-RU" sz="1900" dirty="0" smtClean="0">
                <a:latin typeface="Calibri" panose="020F0502020204030204" pitchFamily="34" charset="0"/>
              </a:rPr>
              <a:t>    Ежегодное выполнение программы ремонта ГТД наземной тематики </a:t>
            </a:r>
            <a:r>
              <a:rPr lang="en-US" sz="1900" dirty="0" smtClean="0">
                <a:latin typeface="Calibri" panose="020F0502020204030204" pitchFamily="34" charset="0"/>
              </a:rPr>
              <a:t>&lt;</a:t>
            </a:r>
            <a:r>
              <a:rPr lang="ru-RU" sz="1900" dirty="0" smtClean="0">
                <a:latin typeface="Calibri" panose="020F0502020204030204" pitchFamily="34" charset="0"/>
              </a:rPr>
              <a:t> 50% </a:t>
            </a:r>
            <a:endParaRPr lang="en-US" sz="1900" dirty="0" smtClean="0">
              <a:latin typeface="Calibri" panose="020F0502020204030204" pitchFamily="34" charset="0"/>
            </a:endParaRPr>
          </a:p>
          <a:p>
            <a:pPr marL="0" lvl="1" indent="0"/>
            <a:r>
              <a:rPr lang="ru-RU" sz="1900" dirty="0" smtClean="0">
                <a:latin typeface="Calibri" panose="020F0502020204030204" pitchFamily="34" charset="0"/>
              </a:rPr>
              <a:t>по причине нехватки производственных мощностей и ресурсов с учетом приоритетности выполнения </a:t>
            </a:r>
            <a:r>
              <a:rPr lang="ru-RU" sz="1900" dirty="0" err="1">
                <a:latin typeface="Calibri" panose="020F0502020204030204" pitchFamily="34" charset="0"/>
              </a:rPr>
              <a:t>Г</a:t>
            </a:r>
            <a:r>
              <a:rPr lang="ru-RU" sz="1900" dirty="0" err="1" smtClean="0">
                <a:latin typeface="Calibri" panose="020F0502020204030204" pitchFamily="34" charset="0"/>
              </a:rPr>
              <a:t>особоронзаказа</a:t>
            </a:r>
            <a:r>
              <a:rPr lang="ru-RU" sz="1900" dirty="0" smtClean="0">
                <a:latin typeface="Calibri" panose="020F0502020204030204" pitchFamily="34" charset="0"/>
              </a:rPr>
              <a:t>. </a:t>
            </a:r>
          </a:p>
          <a:p>
            <a:pPr marL="266700" lvl="1" indent="-266700">
              <a:buAutoNum type="arabicPeriod"/>
            </a:pPr>
            <a:endParaRPr lang="ru-RU" sz="1900" dirty="0" smtClean="0">
              <a:latin typeface="Calibri" panose="020F0502020204030204" pitchFamily="34" charset="0"/>
            </a:endParaRPr>
          </a:p>
          <a:p>
            <a:r>
              <a:rPr lang="ru-RU" sz="1900" dirty="0" smtClean="0">
                <a:latin typeface="Calibri" panose="020F0502020204030204" pitchFamily="34" charset="0"/>
              </a:rPr>
              <a:t>2.     Низкое </a:t>
            </a:r>
            <a:r>
              <a:rPr lang="ru-RU" sz="1900" dirty="0">
                <a:latin typeface="Calibri" panose="020F0502020204030204" pitchFamily="34" charset="0"/>
              </a:rPr>
              <a:t>качество выполнения ремонтов </a:t>
            </a:r>
            <a:r>
              <a:rPr lang="ru-RU" sz="1900" dirty="0" smtClean="0">
                <a:latin typeface="Calibri" panose="020F0502020204030204" pitchFamily="34" charset="0"/>
              </a:rPr>
              <a:t>ГТД</a:t>
            </a:r>
            <a:r>
              <a:rPr lang="ru-RU" sz="1900" dirty="0">
                <a:latin typeface="Calibri" panose="020F0502020204030204" pitchFamily="34" charset="0"/>
              </a:rPr>
              <a:t>.</a:t>
            </a:r>
            <a:r>
              <a:rPr lang="ru-RU" sz="1900" dirty="0" smtClean="0">
                <a:latin typeface="Calibri" panose="020F0502020204030204" pitchFamily="34" charset="0"/>
              </a:rPr>
              <a:t> Увеличивается </a:t>
            </a:r>
            <a:r>
              <a:rPr lang="ru-RU" sz="1900" dirty="0">
                <a:latin typeface="Calibri" panose="020F0502020204030204" pitchFamily="34" charset="0"/>
              </a:rPr>
              <a:t>количество</a:t>
            </a:r>
          </a:p>
          <a:p>
            <a:r>
              <a:rPr lang="ru-RU" sz="1900" dirty="0" smtClean="0">
                <a:latin typeface="Calibri" panose="020F0502020204030204" pitchFamily="34" charset="0"/>
              </a:rPr>
              <a:t>ДСД и замечаний, </a:t>
            </a:r>
            <a:r>
              <a:rPr lang="ru-RU" sz="1900" dirty="0">
                <a:latin typeface="Calibri" panose="020F0502020204030204" pitchFamily="34" charset="0"/>
              </a:rPr>
              <a:t>выявленных при ПСИ отремонтированных ГТД </a:t>
            </a:r>
            <a:endParaRPr lang="ru-RU" sz="1900" dirty="0" smtClean="0">
              <a:latin typeface="Calibri" panose="020F0502020204030204" pitchFamily="34" charset="0"/>
            </a:endParaRPr>
          </a:p>
          <a:p>
            <a:r>
              <a:rPr lang="ru-RU" sz="1900" dirty="0" smtClean="0">
                <a:latin typeface="Calibri" panose="020F0502020204030204" pitchFamily="34" charset="0"/>
              </a:rPr>
              <a:t>(</a:t>
            </a:r>
            <a:r>
              <a:rPr lang="ru-RU" sz="1900" dirty="0">
                <a:latin typeface="Calibri" panose="020F0502020204030204" pitchFamily="34" charset="0"/>
              </a:rPr>
              <a:t>более 9 случаев </a:t>
            </a:r>
            <a:r>
              <a:rPr lang="ru-RU" sz="1900" dirty="0" smtClean="0">
                <a:latin typeface="Calibri" panose="020F0502020204030204" pitchFamily="34" charset="0"/>
              </a:rPr>
              <a:t>повторных ПСИ в </a:t>
            </a:r>
            <a:r>
              <a:rPr lang="ru-RU" sz="1900" dirty="0">
                <a:latin typeface="Calibri" panose="020F0502020204030204" pitchFamily="34" charset="0"/>
              </a:rPr>
              <a:t>2018 </a:t>
            </a:r>
            <a:r>
              <a:rPr lang="ru-RU" sz="1900" dirty="0" smtClean="0">
                <a:latin typeface="Calibri" panose="020F0502020204030204" pitchFamily="34" charset="0"/>
              </a:rPr>
              <a:t>году, </a:t>
            </a:r>
            <a:r>
              <a:rPr lang="ru-RU" sz="1900" dirty="0">
                <a:latin typeface="Calibri" panose="020F0502020204030204" pitchFamily="34" charset="0"/>
              </a:rPr>
              <a:t>досрочный съем </a:t>
            </a:r>
            <a:r>
              <a:rPr lang="ru-RU" sz="1900" dirty="0" smtClean="0">
                <a:latin typeface="Calibri" panose="020F0502020204030204" pitchFamily="34" charset="0"/>
              </a:rPr>
              <a:t>НК-36СТ </a:t>
            </a:r>
            <a:r>
              <a:rPr lang="ru-RU" sz="1900" dirty="0">
                <a:latin typeface="Calibri" panose="020F0502020204030204" pitchFamily="34" charset="0"/>
              </a:rPr>
              <a:t>зав.№</a:t>
            </a:r>
            <a:r>
              <a:rPr lang="ru-RU" sz="1900" dirty="0" smtClean="0">
                <a:latin typeface="Calibri" panose="020F0502020204030204" pitchFamily="34" charset="0"/>
              </a:rPr>
              <a:t>341).</a:t>
            </a:r>
            <a:endParaRPr lang="ru-RU" sz="19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ru-RU" sz="19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ru-RU" sz="1900" dirty="0" smtClean="0">
                <a:latin typeface="Calibri" panose="020F0502020204030204" pitchFamily="34" charset="0"/>
              </a:rPr>
              <a:t>Еженедельное изменение сроков </a:t>
            </a:r>
            <a:r>
              <a:rPr lang="ru-RU" sz="1900" dirty="0">
                <a:latin typeface="Calibri" panose="020F0502020204030204" pitchFamily="34" charset="0"/>
              </a:rPr>
              <a:t>окончания </a:t>
            </a:r>
            <a:r>
              <a:rPr lang="ru-RU" sz="1900" dirty="0" smtClean="0">
                <a:latin typeface="Calibri" panose="020F0502020204030204" pitchFamily="34" charset="0"/>
              </a:rPr>
              <a:t>ремонтов. </a:t>
            </a:r>
          </a:p>
          <a:p>
            <a:r>
              <a:rPr lang="ru-RU" sz="1900" dirty="0" smtClean="0">
                <a:latin typeface="Calibri" panose="020F0502020204030204" pitchFamily="34" charset="0"/>
              </a:rPr>
              <a:t>Проблемные </a:t>
            </a:r>
            <a:r>
              <a:rPr lang="ru-RU" sz="1900" dirty="0">
                <a:latin typeface="Calibri" panose="020F0502020204030204" pitchFamily="34" charset="0"/>
              </a:rPr>
              <a:t>вопросы, не позволяющие завершить ремонт ГТД в назначенный срок, </a:t>
            </a:r>
            <a:r>
              <a:rPr lang="ru-RU" sz="1900" dirty="0" smtClean="0">
                <a:latin typeface="Calibri" panose="020F0502020204030204" pitchFamily="34" charset="0"/>
              </a:rPr>
              <a:t>не обозначаются.</a:t>
            </a:r>
          </a:p>
          <a:p>
            <a:endParaRPr lang="ru-RU" sz="1900" dirty="0">
              <a:latin typeface="Calibri" panose="020F0502020204030204" pitchFamily="34" charset="0"/>
            </a:endParaRPr>
          </a:p>
          <a:p>
            <a:pPr marL="0" lvl="1" indent="0"/>
            <a:r>
              <a:rPr lang="ru-RU" sz="1900" dirty="0" smtClean="0">
                <a:latin typeface="Calibri" panose="020F0502020204030204" pitchFamily="34" charset="0"/>
              </a:rPr>
              <a:t>4.      Несвоевременное </a:t>
            </a:r>
            <a:r>
              <a:rPr lang="ru-RU" sz="1900" dirty="0">
                <a:latin typeface="Calibri" panose="020F0502020204030204" pitchFamily="34" charset="0"/>
              </a:rPr>
              <a:t>и неточное предоставление данных о ходе выполнения </a:t>
            </a:r>
          </a:p>
          <a:p>
            <a:pPr marL="0" lvl="1" indent="0"/>
            <a:r>
              <a:rPr lang="ru-RU" sz="1900" dirty="0">
                <a:latin typeface="Calibri" panose="020F0502020204030204" pitchFamily="34" charset="0"/>
              </a:rPr>
              <a:t>ремонтов ГПА.</a:t>
            </a:r>
          </a:p>
          <a:p>
            <a:endParaRPr lang="ru-RU" sz="1900" dirty="0" smtClean="0">
              <a:latin typeface="Calibri" panose="020F0502020204030204" pitchFamily="34" charset="0"/>
            </a:endParaRPr>
          </a:p>
          <a:p>
            <a:r>
              <a:rPr lang="ru-RU" sz="1900" dirty="0" smtClean="0">
                <a:latin typeface="Calibri" panose="020F0502020204030204" pitchFamily="34" charset="0"/>
              </a:rPr>
              <a:t>5.   Снижение качества контроля выполнения ремонта ГТД по причине высокой загруженности специалистов ВП-4 АО «Оргэнергогаз» из-за увеличения объемов ремонта, в том числе АВР. </a:t>
            </a:r>
            <a:endParaRPr lang="ru-RU" sz="19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ru-RU" altLang="ru-RU" sz="19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0" y="6381750"/>
            <a:ext cx="173831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prstClr val="white"/>
                </a:solidFill>
                <a:latin typeface="Arial Narrow" pitchFamily="34" charset="0"/>
              </a:rPr>
              <a:t>4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38313" y="0"/>
            <a:ext cx="7451678" cy="10096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5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Проблемные вопросы при выполнении </a:t>
            </a:r>
            <a:br>
              <a:rPr lang="ru-RU" altLang="ru-RU" sz="25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altLang="ru-RU" sz="25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ремонтов </a:t>
            </a:r>
            <a:r>
              <a:rPr lang="ru-RU" altLang="ru-RU" sz="2500" dirty="0">
                <a:solidFill>
                  <a:schemeClr val="bg1"/>
                </a:solidFill>
                <a:latin typeface="Calibri" panose="020F0502020204030204" pitchFamily="34" charset="0"/>
              </a:rPr>
              <a:t>ГТД ПАО «Газпром» </a:t>
            </a:r>
            <a:r>
              <a:rPr lang="ru-RU" altLang="ru-RU" sz="2500" dirty="0" smtClean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ru-RU" altLang="ru-RU" sz="25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altLang="ru-RU" sz="25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на </a:t>
            </a:r>
            <a:r>
              <a:rPr lang="ru-RU" altLang="ru-RU" sz="2500" dirty="0">
                <a:solidFill>
                  <a:schemeClr val="bg1"/>
                </a:solidFill>
                <a:latin typeface="Calibri" panose="020F0502020204030204" pitchFamily="34" charset="0"/>
              </a:rPr>
              <a:t>ПАО «Кузнецов» </a:t>
            </a:r>
            <a:r>
              <a:rPr lang="ru-RU" altLang="ru-RU" sz="25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в 2018 году</a:t>
            </a:r>
            <a:endParaRPr lang="ru-RU" sz="2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848694" y="6362700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868882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/>
          </p:cNvSpPr>
          <p:nvPr/>
        </p:nvSpPr>
        <p:spPr bwMode="auto">
          <a:xfrm>
            <a:off x="104775" y="1071563"/>
            <a:ext cx="8915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6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247794" y="1006232"/>
            <a:ext cx="8555038" cy="543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eliosCond" pitchFamily="2" charset="0"/>
                <a:cs typeface="Arial" charset="0"/>
              </a:defRPr>
            </a:lvl9pPr>
          </a:lstStyle>
          <a:p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		</a:t>
            </a:r>
            <a:r>
              <a:rPr lang="ru-RU" sz="1800" dirty="0" smtClean="0">
                <a:latin typeface="Calibri" panose="020F0502020204030204" pitchFamily="34" charset="0"/>
              </a:rPr>
              <a:t>Учитывая </a:t>
            </a:r>
            <a:r>
              <a:rPr lang="ru-RU" sz="1800" dirty="0">
                <a:latin typeface="Calibri" panose="020F0502020204030204" pitchFamily="34" charset="0"/>
              </a:rPr>
              <a:t>первоочередную значимость двигателей серии «НК» в обеспечении транспорта газа на объектах ПАО «Газпром», </a:t>
            </a:r>
            <a:r>
              <a:rPr lang="ru-RU" sz="1800" dirty="0" smtClean="0">
                <a:latin typeface="Calibri" panose="020F0502020204030204" pitchFamily="34" charset="0"/>
              </a:rPr>
              <a:t>предлагается: </a:t>
            </a:r>
          </a:p>
          <a:p>
            <a:pPr marL="342900" indent="-342900">
              <a:buAutoNum type="arabicParenR"/>
            </a:pPr>
            <a:r>
              <a:rPr lang="ru-RU" sz="1800" dirty="0" smtClean="0">
                <a:latin typeface="Calibri" panose="020F0502020204030204" pitchFamily="34" charset="0"/>
              </a:rPr>
              <a:t>Создать дирекцию </a:t>
            </a:r>
            <a:r>
              <a:rPr lang="ru-RU" sz="1800" dirty="0">
                <a:latin typeface="Calibri" panose="020F0502020204030204" pitchFamily="34" charset="0"/>
              </a:rPr>
              <a:t>со штатом не менее 2-х </a:t>
            </a:r>
            <a:r>
              <a:rPr lang="ru-RU" sz="1800" dirty="0" smtClean="0">
                <a:latin typeface="Calibri" panose="020F0502020204030204" pitchFamily="34" charset="0"/>
              </a:rPr>
              <a:t>человек в штате </a:t>
            </a:r>
            <a:r>
              <a:rPr lang="ru-RU" sz="1800" dirty="0">
                <a:latin typeface="Calibri" panose="020F0502020204030204" pitchFamily="34" charset="0"/>
              </a:rPr>
              <a:t>АО «ОДК» </a:t>
            </a:r>
            <a:r>
              <a:rPr lang="ru-RU" sz="1800" dirty="0" smtClean="0">
                <a:latin typeface="Calibri" panose="020F0502020204030204" pitchFamily="34" charset="0"/>
              </a:rPr>
              <a:t>с полномочиями оперативного решения вопросов на ПАО «Кузнецов</a:t>
            </a:r>
            <a:r>
              <a:rPr lang="ru-RU" sz="1800" dirty="0">
                <a:latin typeface="Calibri" panose="020F0502020204030204" pitchFamily="34" charset="0"/>
              </a:rPr>
              <a:t>». </a:t>
            </a:r>
            <a:endParaRPr lang="ru-RU" sz="1800" dirty="0" smtClean="0">
              <a:latin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ru-RU" sz="1800" dirty="0" smtClean="0">
                <a:latin typeface="Calibri" panose="020F0502020204030204" pitchFamily="34" charset="0"/>
              </a:rPr>
              <a:t>Для </a:t>
            </a:r>
            <a:r>
              <a:rPr lang="ru-RU" sz="1800" dirty="0">
                <a:latin typeface="Calibri" panose="020F0502020204030204" pitchFamily="34" charset="0"/>
              </a:rPr>
              <a:t>обеспечения качества контроля технологических операций ремонта ГТД (особенно при АВР) на ПАО «Кузнецов» АО «</a:t>
            </a:r>
            <a:r>
              <a:rPr lang="ru-RU" sz="1800" dirty="0" err="1">
                <a:latin typeface="Calibri" panose="020F0502020204030204" pitchFamily="34" charset="0"/>
              </a:rPr>
              <a:t>Оргэнергогаз</a:t>
            </a:r>
            <a:r>
              <a:rPr lang="ru-RU" sz="1800" dirty="0">
                <a:latin typeface="Calibri" panose="020F0502020204030204" pitchFamily="34" charset="0"/>
              </a:rPr>
              <a:t>» ограничить отвлечение специалистов ВП-4 для выполнения работ по другим заводам или обосновать увеличение штата.</a:t>
            </a:r>
          </a:p>
          <a:p>
            <a:pPr algn="ctr"/>
            <a:r>
              <a:rPr lang="ru-RU" sz="1800" dirty="0" smtClean="0">
                <a:latin typeface="Calibri" panose="020F0502020204030204" pitchFamily="34" charset="0"/>
              </a:rPr>
              <a:t>Это </a:t>
            </a:r>
            <a:r>
              <a:rPr lang="ru-RU" sz="1800" dirty="0">
                <a:latin typeface="Calibri" panose="020F0502020204030204" pitchFamily="34" charset="0"/>
              </a:rPr>
              <a:t>позволит: </a:t>
            </a:r>
          </a:p>
          <a:p>
            <a:r>
              <a:rPr lang="ru-RU" sz="1800" dirty="0" smtClean="0">
                <a:latin typeface="Calibri" panose="020F0502020204030204" pitchFamily="34" charset="0"/>
              </a:rPr>
              <a:t>		а</a:t>
            </a:r>
            <a:r>
              <a:rPr lang="ru-RU" sz="1800" dirty="0">
                <a:latin typeface="Calibri" panose="020F0502020204030204" pitchFamily="34" charset="0"/>
              </a:rPr>
              <a:t>) Обеспечить оперативное взаимодействие со всеми участниками </a:t>
            </a:r>
            <a:r>
              <a:rPr lang="ru-RU" sz="1800" dirty="0" smtClean="0">
                <a:latin typeface="Calibri" panose="020F0502020204030204" pitchFamily="34" charset="0"/>
              </a:rPr>
              <a:t>процесса и информирование  </a:t>
            </a:r>
            <a:r>
              <a:rPr lang="ru-RU" sz="1800" dirty="0">
                <a:latin typeface="Calibri" panose="020F0502020204030204" pitchFamily="34" charset="0"/>
              </a:rPr>
              <a:t>по выполнению ремонтов ГТД ПАО «Газпром</a:t>
            </a:r>
            <a:r>
              <a:rPr lang="ru-RU" sz="1800" dirty="0" smtClean="0">
                <a:latin typeface="Calibri" panose="020F0502020204030204" pitchFamily="34" charset="0"/>
              </a:rPr>
              <a:t>».    </a:t>
            </a:r>
          </a:p>
          <a:p>
            <a:r>
              <a:rPr lang="ru-RU" sz="1800" dirty="0" smtClean="0">
                <a:latin typeface="Calibri" panose="020F0502020204030204" pitchFamily="34" charset="0"/>
              </a:rPr>
              <a:t>		б</a:t>
            </a:r>
            <a:r>
              <a:rPr lang="ru-RU" sz="1800" dirty="0">
                <a:latin typeface="Calibri" panose="020F0502020204030204" pitchFamily="34" charset="0"/>
              </a:rPr>
              <a:t>) Сократить сроки и временные затраты на принятие решений </a:t>
            </a:r>
            <a:r>
              <a:rPr lang="ru-RU" sz="1800" dirty="0" smtClean="0">
                <a:latin typeface="Calibri" panose="020F0502020204030204" pitchFamily="34" charset="0"/>
              </a:rPr>
              <a:t>по ремонту ГТД и </a:t>
            </a:r>
            <a:r>
              <a:rPr lang="ru-RU" sz="1800" dirty="0">
                <a:latin typeface="Calibri" panose="020F0502020204030204" pitchFamily="34" charset="0"/>
              </a:rPr>
              <a:t>оформление </a:t>
            </a:r>
            <a:r>
              <a:rPr lang="ru-RU" sz="1800" dirty="0" smtClean="0">
                <a:latin typeface="Calibri" panose="020F0502020204030204" pitchFamily="34" charset="0"/>
              </a:rPr>
              <a:t>договоров.</a:t>
            </a:r>
          </a:p>
          <a:p>
            <a:r>
              <a:rPr lang="ru-RU" sz="1800" dirty="0" smtClean="0">
                <a:latin typeface="Calibri" panose="020F0502020204030204" pitchFamily="34" charset="0"/>
              </a:rPr>
              <a:t>		в</a:t>
            </a:r>
            <a:r>
              <a:rPr lang="ru-RU" sz="1800" dirty="0">
                <a:latin typeface="Calibri" panose="020F0502020204030204" pitchFamily="34" charset="0"/>
              </a:rPr>
              <a:t>) Повысить ответственность в подготовке информации о ходе выполнения </a:t>
            </a:r>
            <a:r>
              <a:rPr lang="ru-RU" sz="1800" dirty="0" smtClean="0">
                <a:latin typeface="Calibri" panose="020F0502020204030204" pitchFamily="34" charset="0"/>
              </a:rPr>
              <a:t>ремонтов, </a:t>
            </a:r>
            <a:r>
              <a:rPr lang="ru-RU" sz="1800" dirty="0">
                <a:latin typeface="Calibri" panose="020F0502020204030204" pitchFamily="34" charset="0"/>
              </a:rPr>
              <a:t>сроках их </a:t>
            </a:r>
            <a:r>
              <a:rPr lang="ru-RU" sz="1800" dirty="0" smtClean="0">
                <a:latin typeface="Calibri" panose="020F0502020204030204" pitchFamily="34" charset="0"/>
              </a:rPr>
              <a:t>завершения и своевременности обозначения проблемных вопросов.</a:t>
            </a:r>
          </a:p>
          <a:p>
            <a:r>
              <a:rPr lang="ru-RU" sz="1800" dirty="0" smtClean="0">
                <a:latin typeface="Calibri" panose="020F0502020204030204" pitchFamily="34" charset="0"/>
              </a:rPr>
              <a:t>		г)  Обеспечить контроль за организацией ремонтов ГТД наземной тематики и организовать оптимизацию производства с учетом приоритетов ПАО «Газпром», а не по принципу «делаем то, что легче».</a:t>
            </a:r>
            <a:endParaRPr lang="ru-RU" altLang="ru-RU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Номер слайда 3"/>
          <p:cNvSpPr txBox="1">
            <a:spLocks/>
          </p:cNvSpPr>
          <p:nvPr/>
        </p:nvSpPr>
        <p:spPr bwMode="auto">
          <a:xfrm>
            <a:off x="0" y="6381750"/>
            <a:ext cx="173831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prstClr val="white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38313" y="0"/>
            <a:ext cx="7451678" cy="10096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Предложение по повышению эффективности взаимодействия ПАО </a:t>
            </a:r>
            <a:r>
              <a:rPr lang="ru-RU" altLang="ru-RU" sz="2400" dirty="0">
                <a:solidFill>
                  <a:schemeClr val="bg1"/>
                </a:solidFill>
                <a:latin typeface="Calibri" panose="020F0502020204030204" pitchFamily="34" charset="0"/>
              </a:rPr>
              <a:t>«Газпром</a:t>
            </a:r>
            <a:r>
              <a:rPr lang="ru-RU" altLang="ru-RU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» с ПАО </a:t>
            </a:r>
            <a:r>
              <a:rPr lang="ru-RU" altLang="ru-RU" sz="2400" dirty="0">
                <a:solidFill>
                  <a:schemeClr val="bg1"/>
                </a:solidFill>
                <a:latin typeface="Calibri" panose="020F0502020204030204" pitchFamily="34" charset="0"/>
              </a:rPr>
              <a:t>«Кузнецов</a:t>
            </a:r>
            <a:r>
              <a:rPr lang="ru-RU" altLang="ru-RU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»</a:t>
            </a:r>
            <a:br>
              <a:rPr lang="ru-RU" altLang="ru-RU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altLang="ru-RU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в части выполнения ремонтов ГТД</a:t>
            </a:r>
            <a:endParaRPr lang="ru-RU" sz="23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801069" y="6362700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97571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68978" y="0"/>
            <a:ext cx="7105650" cy="1071562"/>
          </a:xfrm>
        </p:spPr>
        <p:txBody>
          <a:bodyPr anchor="t"/>
          <a:lstStyle/>
          <a:p>
            <a:pPr algn="ctr" eaLnBrk="1" hangingPunct="1"/>
            <a:r>
              <a:rPr lang="ru-RU" altLang="ru-RU" dirty="0" smtClean="0"/>
              <a:t>Основные способы оптимизации затрат на капитальный ремонт и оборудование КС.</a:t>
            </a:r>
          </a:p>
        </p:txBody>
      </p:sp>
      <p:pic>
        <p:nvPicPr>
          <p:cNvPr id="50179" name="Picture 17" descr="C:\Documents and Settings\Буткевич\Рабочий стол\Логотип белый на синем 735x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936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180" name="Прямая соединительная линия 4"/>
          <p:cNvCxnSpPr>
            <a:cxnSpLocks noChangeShapeType="1"/>
          </p:cNvCxnSpPr>
          <p:nvPr/>
        </p:nvCxnSpPr>
        <p:spPr bwMode="auto">
          <a:xfrm flipV="1">
            <a:off x="1944688" y="0"/>
            <a:ext cx="0" cy="1071563"/>
          </a:xfrm>
          <a:prstGeom prst="line">
            <a:avLst/>
          </a:prstGeom>
          <a:noFill/>
          <a:ln w="15875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183" name="Номер слайда 3"/>
          <p:cNvSpPr txBox="1">
            <a:spLocks/>
          </p:cNvSpPr>
          <p:nvPr/>
        </p:nvSpPr>
        <p:spPr bwMode="auto">
          <a:xfrm>
            <a:off x="948531" y="6362700"/>
            <a:ext cx="74374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FFFFFF"/>
                </a:solidFill>
              </a:rPr>
              <a:t>1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944688" y="6362700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0" y="1071563"/>
            <a:ext cx="91440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077" y="1323181"/>
            <a:ext cx="904584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Выполнение работ по </a:t>
            </a:r>
            <a:r>
              <a:rPr lang="ru-RU" sz="1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ТОиР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в объёме «типового ремонта» с минимальным внедрением мероприятий по повышению надёжности (только по техническому состоянию);</a:t>
            </a:r>
          </a:p>
          <a:p>
            <a:pPr marL="285750" indent="-285750" algn="just">
              <a:buFontTx/>
              <a:buChar char="-"/>
            </a:pPr>
            <a:endParaRPr lang="ru-RU" sz="1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Выполнение работ по </a:t>
            </a:r>
            <a:r>
              <a:rPr lang="ru-RU" sz="1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ТОиР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хозяйственным способом с проработкой мероприятий по комплектации расходными материалами и запасными частями в межремонтный период;</a:t>
            </a:r>
          </a:p>
          <a:p>
            <a:pPr marL="285750" indent="-285750" algn="just">
              <a:buFontTx/>
              <a:buChar char="-"/>
            </a:pPr>
            <a:endParaRPr lang="ru-RU" sz="1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Формирование, восстановление и использование ремонтного фонда узлов, демонтированных при реконструкции и ликвидации избыточных мощностей;</a:t>
            </a:r>
          </a:p>
          <a:p>
            <a:pPr marL="285750" indent="-285750" algn="just">
              <a:buFontTx/>
              <a:buChar char="-"/>
            </a:pPr>
            <a:endParaRPr lang="ru-RU" sz="18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Увеличение межрегламентных и межремонтных ресурсов с внесением изменений в НТД (ТУ и СТО);</a:t>
            </a:r>
          </a:p>
          <a:p>
            <a:pPr marL="285750" indent="-285750" algn="just">
              <a:buFontTx/>
              <a:buChar char="-"/>
            </a:pPr>
            <a:endParaRPr lang="ru-RU" sz="1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Использование страхового возмещения (франшизы) для компенсации затрат по восстановлению работоспособности ГПА при АВР;</a:t>
            </a:r>
          </a:p>
          <a:p>
            <a:pPr marL="285750" indent="-285750" algn="just">
              <a:buFontTx/>
              <a:buChar char="-"/>
            </a:pPr>
            <a:endParaRPr lang="ru-RU" sz="1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Реконструкция КС</a:t>
            </a:r>
          </a:p>
        </p:txBody>
      </p:sp>
    </p:spTree>
    <p:extLst>
      <p:ext uri="{BB962C8B-B14F-4D97-AF65-F5344CB8AC3E}">
        <p14:creationId xmlns:p14="http://schemas.microsoft.com/office/powerpoint/2010/main" val="112874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7" descr="C:\Documents and Settings\Буткевич\Рабочий стол\Логотип белый на синем 735x4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936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371" name="Прямая соединительная линия 4"/>
          <p:cNvCxnSpPr>
            <a:cxnSpLocks noChangeShapeType="1"/>
          </p:cNvCxnSpPr>
          <p:nvPr/>
        </p:nvCxnSpPr>
        <p:spPr bwMode="auto">
          <a:xfrm flipV="1">
            <a:off x="1944688" y="0"/>
            <a:ext cx="0" cy="1071563"/>
          </a:xfrm>
          <a:prstGeom prst="line">
            <a:avLst/>
          </a:prstGeom>
          <a:noFill/>
          <a:ln w="15875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375" name="Заголовок 6"/>
          <p:cNvSpPr>
            <a:spLocks noGrp="1"/>
          </p:cNvSpPr>
          <p:nvPr>
            <p:ph type="title"/>
          </p:nvPr>
        </p:nvSpPr>
        <p:spPr>
          <a:xfrm>
            <a:off x="2051844" y="30956"/>
            <a:ext cx="6985000" cy="1009650"/>
          </a:xfrm>
        </p:spPr>
        <p:txBody>
          <a:bodyPr anchor="ctr"/>
          <a:lstStyle/>
          <a:p>
            <a:r>
              <a:rPr lang="ru-RU" altLang="ru-RU" sz="2800" kern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Тенденция выполнения ремонтов подрядным и хозяйственным способом 2016-2018.</a:t>
            </a:r>
            <a:endParaRPr lang="ru-RU" altLang="ru-RU" sz="2800" kern="12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dirty="0" smtClean="0">
                <a:solidFill>
                  <a:prstClr val="white"/>
                </a:solidFill>
                <a:latin typeface="Arial Narrow" pitchFamily="34" charset="0"/>
              </a:rPr>
              <a:t>2</a:t>
            </a:r>
            <a:endParaRPr lang="ru-RU" altLang="ru-RU" sz="2000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58963220"/>
              </p:ext>
            </p:extLst>
          </p:nvPr>
        </p:nvGraphicFramePr>
        <p:xfrm>
          <a:off x="0" y="1079500"/>
          <a:ext cx="4495800" cy="527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23807003"/>
              </p:ext>
            </p:extLst>
          </p:nvPr>
        </p:nvGraphicFramePr>
        <p:xfrm>
          <a:off x="4648200" y="1079500"/>
          <a:ext cx="4495800" cy="518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Объект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4559026"/>
              </p:ext>
            </p:extLst>
          </p:nvPr>
        </p:nvGraphicFramePr>
        <p:xfrm>
          <a:off x="4848226" y="1260635"/>
          <a:ext cx="4295774" cy="5091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944688" y="6362700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3447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7" descr="C:\Documents and Settings\Буткевич\Рабочий стол\Логотип белый на синем 735x4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936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371" name="Прямая соединительная линия 4"/>
          <p:cNvCxnSpPr>
            <a:cxnSpLocks noChangeShapeType="1"/>
          </p:cNvCxnSpPr>
          <p:nvPr/>
        </p:nvCxnSpPr>
        <p:spPr bwMode="auto">
          <a:xfrm flipV="1">
            <a:off x="1944688" y="0"/>
            <a:ext cx="0" cy="1071563"/>
          </a:xfrm>
          <a:prstGeom prst="line">
            <a:avLst/>
          </a:prstGeom>
          <a:noFill/>
          <a:ln w="15875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372" name="Нижний колонтитул 4"/>
          <p:cNvSpPr txBox="1">
            <a:spLocks noGrp="1"/>
          </p:cNvSpPr>
          <p:nvPr/>
        </p:nvSpPr>
        <p:spPr bwMode="auto">
          <a:xfrm>
            <a:off x="2081213" y="6362700"/>
            <a:ext cx="70627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600" b="0">
              <a:solidFill>
                <a:srgbClr val="FFFFFF"/>
              </a:solidFill>
            </a:endParaRPr>
          </a:p>
        </p:txBody>
      </p:sp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3246412"/>
              </p:ext>
            </p:extLst>
          </p:nvPr>
        </p:nvGraphicFramePr>
        <p:xfrm>
          <a:off x="139700" y="1071562"/>
          <a:ext cx="9000000" cy="518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8375" name="Заголовок 6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 anchor="ctr"/>
          <a:lstStyle/>
          <a:p>
            <a:r>
              <a:rPr lang="ru-RU" altLang="ru-RU" sz="2800" kern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Программа ремонтов на 2017-2020 гг.</a:t>
            </a:r>
            <a:endParaRPr lang="ru-RU" altLang="ru-RU" sz="20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204788" y="6362700"/>
            <a:ext cx="1487487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prstClr val="white"/>
                </a:solidFill>
                <a:latin typeface="Arial Narrow" pitchFamily="34" charset="0"/>
              </a:rPr>
              <a:t>3</a:t>
            </a:r>
            <a:endParaRPr lang="ru-RU" altLang="ru-RU" sz="2000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714374" y="3790950"/>
            <a:ext cx="8388000" cy="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14337" y="3447097"/>
            <a:ext cx="46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12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944688" y="6362700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1695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7" descr="C:\Documents and Settings\Буткевич\Рабочий стол\Логотип белый на синем 735x4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" y="0"/>
            <a:ext cx="1936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Прямоугольник 1"/>
          <p:cNvSpPr>
            <a:spLocks noChangeArrowheads="1"/>
          </p:cNvSpPr>
          <p:nvPr/>
        </p:nvSpPr>
        <p:spPr bwMode="auto">
          <a:xfrm>
            <a:off x="152400" y="1071563"/>
            <a:ext cx="882967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just" eaLnBrk="1" hangingPunct="1"/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1. </a:t>
            </a:r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Используемые техпроцессы и ТУ для ремонта в условиях ЦРБ устарели.</a:t>
            </a:r>
          </a:p>
          <a:p>
            <a:pPr algn="just" eaLnBrk="1" hangingPunct="1"/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2. </a:t>
            </a:r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Отсутствие механизма обмена информацией по актуальным разработкам.</a:t>
            </a:r>
            <a:endParaRPr lang="en-US" altLang="ru-RU" sz="1800" dirty="0">
              <a:solidFill>
                <a:schemeClr val="tx1"/>
              </a:solidFill>
              <a:cs typeface="Arial" charset="0"/>
            </a:endParaRPr>
          </a:p>
          <a:p>
            <a:pPr algn="just" eaLnBrk="1" hangingPunct="1"/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3. Отсутствие неснижаемого запаса ЗЧ на региональных складах, а также механизма </a:t>
            </a:r>
            <a:endParaRPr lang="ru-RU" altLang="ru-RU" sz="1800" dirty="0">
              <a:solidFill>
                <a:schemeClr val="tx1"/>
              </a:solidFill>
              <a:cs typeface="Arial" charset="0"/>
            </a:endParaRPr>
          </a:p>
          <a:p>
            <a:pPr algn="just" eaLnBrk="1" hangingPunct="1"/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     экстренной поставки МТР для НРР (АВР).</a:t>
            </a:r>
          </a:p>
          <a:p>
            <a:pPr algn="just" eaLnBrk="1" hangingPunct="1"/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4</a:t>
            </a:r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. Задержка ремонтных узлов из ЦРБ из-за отсутствие задела и выхода </a:t>
            </a:r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из </a:t>
            </a:r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строя станочного </a:t>
            </a:r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парка в </a:t>
            </a:r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ЦРБ.</a:t>
            </a:r>
            <a:endParaRPr lang="ru-RU" altLang="ru-RU" sz="1800" i="1" dirty="0" smtClean="0">
              <a:solidFill>
                <a:schemeClr val="tx1"/>
              </a:solidFill>
              <a:cs typeface="Arial" charset="0"/>
            </a:endParaRPr>
          </a:p>
          <a:p>
            <a:pPr algn="just" eaLnBrk="1" hangingPunct="1"/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5</a:t>
            </a:r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. Низкий </a:t>
            </a:r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уровень технического руководства и </a:t>
            </a:r>
            <a:r>
              <a:rPr lang="ru-RU" altLang="ru-RU" sz="1800">
                <a:solidFill>
                  <a:schemeClr val="tx1"/>
                </a:solidFill>
                <a:cs typeface="Arial" charset="0"/>
              </a:rPr>
              <a:t>квалификации </a:t>
            </a:r>
            <a:r>
              <a:rPr lang="ru-RU" altLang="ru-RU" sz="1800" smtClean="0">
                <a:solidFill>
                  <a:schemeClr val="tx1"/>
                </a:solidFill>
                <a:cs typeface="Arial" charset="0"/>
              </a:rPr>
              <a:t>персонала.</a:t>
            </a:r>
            <a:endParaRPr lang="ru-RU" altLang="ru-RU" sz="1800" dirty="0">
              <a:solidFill>
                <a:schemeClr val="tx1"/>
              </a:solidFill>
              <a:cs typeface="Arial" charset="0"/>
            </a:endParaRPr>
          </a:p>
          <a:p>
            <a:pPr algn="just" eaLnBrk="1" hangingPunct="1"/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6. Недостаточное количество персонала и отсутствие </a:t>
            </a:r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мотивации </a:t>
            </a:r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для выполнения качественного ремонта в нормативные сроки.</a:t>
            </a:r>
          </a:p>
          <a:p>
            <a:pPr algn="just" eaLnBrk="1" hangingPunct="1"/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7. Отсутствие </a:t>
            </a:r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взаимодействия </a:t>
            </a:r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с СРП </a:t>
            </a:r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по восстановлению узлов и деталей с применением современных технологий</a:t>
            </a:r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.</a:t>
            </a:r>
          </a:p>
        </p:txBody>
      </p:sp>
      <p:sp>
        <p:nvSpPr>
          <p:cNvPr id="21509" name="Прямоугольник 2"/>
          <p:cNvSpPr>
            <a:spLocks noChangeArrowheads="1"/>
          </p:cNvSpPr>
          <p:nvPr/>
        </p:nvSpPr>
        <p:spPr bwMode="auto">
          <a:xfrm>
            <a:off x="2032907" y="15875"/>
            <a:ext cx="7219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2800" dirty="0" smtClean="0">
                <a:solidFill>
                  <a:srgbClr val="FFFFFF"/>
                </a:solidFill>
                <a:latin typeface="+mj-lt"/>
                <a:cs typeface="Arial" charset="0"/>
              </a:rPr>
              <a:t>Основные проблемы при выполнении работ подрядным способом</a:t>
            </a:r>
          </a:p>
        </p:txBody>
      </p:sp>
      <p:sp>
        <p:nvSpPr>
          <p:cNvPr id="21510" name="TextBox 1"/>
          <p:cNvSpPr txBox="1">
            <a:spLocks noChangeArrowheads="1"/>
          </p:cNvSpPr>
          <p:nvPr/>
        </p:nvSpPr>
        <p:spPr bwMode="auto">
          <a:xfrm>
            <a:off x="896938" y="6424613"/>
            <a:ext cx="407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altLang="ru-RU" sz="2000" b="1" dirty="0" smtClean="0">
                <a:solidFill>
                  <a:srgbClr val="FFFFFF"/>
                </a:solidFill>
                <a:cs typeface="Arial" charset="0"/>
              </a:rPr>
              <a:t>4</a:t>
            </a:r>
            <a:endParaRPr lang="ru-RU" altLang="ru-RU" sz="2000" b="1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171450" y="4331375"/>
            <a:ext cx="89344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800" b="1" dirty="0" smtClean="0">
                <a:solidFill>
                  <a:schemeClr val="tx1"/>
                </a:solidFill>
                <a:cs typeface="Arial" charset="0"/>
              </a:rPr>
              <a:t>Предложения по организации ремонтных </a:t>
            </a:r>
            <a:r>
              <a:rPr lang="ru-RU" altLang="ru-RU" sz="1800" b="1" dirty="0">
                <a:solidFill>
                  <a:schemeClr val="tx1"/>
                </a:solidFill>
                <a:cs typeface="Arial" charset="0"/>
              </a:rPr>
              <a:t>работ с учетом увеличения количества ремонтных работ и оптимизации расходов:</a:t>
            </a:r>
            <a:endParaRPr lang="ru-RU" altLang="ru-RU" sz="1800" b="1" dirty="0" smtClean="0">
              <a:solidFill>
                <a:schemeClr val="tx1"/>
              </a:solidFill>
              <a:cs typeface="Arial" charset="0"/>
            </a:endParaRPr>
          </a:p>
          <a:p>
            <a:pPr marL="342900" indent="-342900" eaLnBrk="1" hangingPunct="1">
              <a:buAutoNum type="arabicPeriod"/>
            </a:pPr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Разработка АО «Газпром </a:t>
            </a:r>
            <a:r>
              <a:rPr lang="ru-RU" altLang="ru-RU" sz="1800" dirty="0" err="1" smtClean="0">
                <a:solidFill>
                  <a:schemeClr val="tx1"/>
                </a:solidFill>
                <a:cs typeface="Arial" charset="0"/>
              </a:rPr>
              <a:t>центрэнергогаз</a:t>
            </a:r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» и ГТО совместных мероприятий по обеспечению</a:t>
            </a:r>
          </a:p>
          <a:p>
            <a:pPr eaLnBrk="1" hangingPunct="1"/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ритмичности поставки МТР и ремонта ГПА с учетом увеличения количества ремонтных работ и оптимизации расходов.</a:t>
            </a:r>
          </a:p>
          <a:p>
            <a:pPr eaLnBrk="1" hangingPunct="1"/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2. Актуализация техпроцессов и ТУ </a:t>
            </a:r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ремонта </a:t>
            </a:r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ГПА в эксплуатации и ЦРБ </a:t>
            </a:r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с целью </a:t>
            </a:r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увеличения</a:t>
            </a:r>
          </a:p>
          <a:p>
            <a:pPr eaLnBrk="1" hangingPunct="1"/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межрегламентных </a:t>
            </a:r>
            <a:r>
              <a:rPr lang="ru-RU" altLang="ru-RU" sz="1800" dirty="0">
                <a:solidFill>
                  <a:schemeClr val="tx1"/>
                </a:solidFill>
                <a:cs typeface="Arial" charset="0"/>
              </a:rPr>
              <a:t>и межремонтных </a:t>
            </a:r>
            <a:r>
              <a:rPr lang="ru-RU" altLang="ru-RU" sz="1800" dirty="0" smtClean="0">
                <a:solidFill>
                  <a:schemeClr val="tx1"/>
                </a:solidFill>
                <a:cs typeface="Arial" charset="0"/>
              </a:rPr>
              <a:t>ресурсов в рамках реализации Программы оптимизации ПХД.</a:t>
            </a:r>
            <a:endParaRPr lang="ru-RU" altLang="ru-RU" sz="18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944688" y="6362700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2921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0"/>
            <a:ext cx="7427912" cy="895350"/>
          </a:xfrm>
        </p:spPr>
        <p:txBody>
          <a:bodyPr/>
          <a:lstStyle/>
          <a:p>
            <a:pPr algn="l" eaLnBrk="1" hangingPunct="1"/>
            <a:r>
              <a:rPr lang="ru-RU" alt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Статистика страховых ремонтов ГПА, приводных двигателей и оборудования КС за период 2012-2018 </a:t>
            </a:r>
            <a:r>
              <a:rPr lang="ru-RU" altLang="ru-RU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гг.</a:t>
            </a:r>
          </a:p>
        </p:txBody>
      </p:sp>
      <p:pic>
        <p:nvPicPr>
          <p:cNvPr id="46083" name="Picture 17" descr="C:\Documents and Settings\Буткевич\Рабочий стол\Логотип белый на синем 735x4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936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4" name="Прямая соединительная линия 4"/>
          <p:cNvCxnSpPr>
            <a:cxnSpLocks noChangeShapeType="1"/>
          </p:cNvCxnSpPr>
          <p:nvPr/>
        </p:nvCxnSpPr>
        <p:spPr bwMode="auto">
          <a:xfrm flipV="1">
            <a:off x="1944688" y="0"/>
            <a:ext cx="0" cy="1071563"/>
          </a:xfrm>
          <a:prstGeom prst="line">
            <a:avLst/>
          </a:prstGeom>
          <a:noFill/>
          <a:ln w="15875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6085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755688"/>
              </p:ext>
            </p:extLst>
          </p:nvPr>
        </p:nvGraphicFramePr>
        <p:xfrm>
          <a:off x="0" y="957263"/>
          <a:ext cx="9144000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37" name="Лист" r:id="rId5" imgW="9001058" imgH="5476901" progId="Excel.Sheet.8">
                  <p:embed/>
                </p:oleObj>
              </mc:Choice>
              <mc:Fallback>
                <p:oleObj name="Лист" r:id="rId5" imgW="9001058" imgH="5476901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57263"/>
                        <a:ext cx="9144000" cy="534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7" name="Номер слайда 3"/>
          <p:cNvSpPr txBox="1">
            <a:spLocks/>
          </p:cNvSpPr>
          <p:nvPr/>
        </p:nvSpPr>
        <p:spPr bwMode="auto">
          <a:xfrm>
            <a:off x="98462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rgbClr val="FFFFFF"/>
                </a:solidFill>
              </a:rPr>
              <a:t>5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10623" y="971958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prstClr val="white"/>
                </a:solidFill>
              </a:rPr>
              <a:t>23</a:t>
            </a: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716088" y="6381750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549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0" y="0"/>
            <a:ext cx="6985000" cy="866775"/>
          </a:xfrm>
        </p:spPr>
        <p:txBody>
          <a:bodyPr/>
          <a:lstStyle/>
          <a:p>
            <a:pPr algn="l" eaLnBrk="1" hangingPunct="1"/>
            <a:r>
              <a:rPr lang="ru-RU" alt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Страховое возмещение за ремонт ГПА, приводных двигателей и оборудования КС в период 2012 - 2018 гг.</a:t>
            </a:r>
          </a:p>
        </p:txBody>
      </p:sp>
      <p:pic>
        <p:nvPicPr>
          <p:cNvPr id="63491" name="Picture 17" descr="C:\Documents and Settings\Буткевич\Рабочий стол\Логотип белый на синем 735x4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936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492" name="Прямая соединительная линия 4"/>
          <p:cNvCxnSpPr>
            <a:cxnSpLocks noChangeShapeType="1"/>
          </p:cNvCxnSpPr>
          <p:nvPr/>
        </p:nvCxnSpPr>
        <p:spPr bwMode="auto">
          <a:xfrm flipV="1">
            <a:off x="1944688" y="0"/>
            <a:ext cx="0" cy="1071563"/>
          </a:xfrm>
          <a:prstGeom prst="line">
            <a:avLst/>
          </a:prstGeom>
          <a:noFill/>
          <a:ln w="15875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63493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769245"/>
              </p:ext>
            </p:extLst>
          </p:nvPr>
        </p:nvGraphicFramePr>
        <p:xfrm>
          <a:off x="0" y="1520825"/>
          <a:ext cx="9731375" cy="436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63" name="Лист" r:id="rId5" imgW="9582041" imgH="4305403" progId="Excel.Sheet.8">
                  <p:embed/>
                </p:oleObj>
              </mc:Choice>
              <mc:Fallback>
                <p:oleObj name="Лист" r:id="rId5" imgW="9582041" imgH="4305403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0825"/>
                        <a:ext cx="9731375" cy="436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4" name="Номер слайда 3"/>
          <p:cNvSpPr txBox="1">
            <a:spLocks/>
          </p:cNvSpPr>
          <p:nvPr/>
        </p:nvSpPr>
        <p:spPr bwMode="auto">
          <a:xfrm>
            <a:off x="98462" y="6381750"/>
            <a:ext cx="1487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rgbClr val="FFFFFF"/>
                </a:solidFill>
              </a:rPr>
              <a:t>6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88" y="1184275"/>
            <a:ext cx="9142412" cy="33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lIns="216000" tIns="0" rIns="21600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2000" dirty="0"/>
              <a:t>Общая сумма страхового возмещения составила – </a:t>
            </a:r>
            <a:r>
              <a:rPr lang="ru-RU" sz="2000" dirty="0" smtClean="0"/>
              <a:t>312,5 </a:t>
            </a:r>
            <a:r>
              <a:rPr lang="ru-RU" sz="2000" dirty="0"/>
              <a:t>млн. руб. </a:t>
            </a:r>
            <a:r>
              <a:rPr lang="ru-RU" sz="2000" kern="0" dirty="0" smtClean="0"/>
              <a:t>.</a:t>
            </a:r>
            <a:endParaRPr lang="ru-RU" sz="2000" kern="0" dirty="0"/>
          </a:p>
        </p:txBody>
      </p:sp>
      <p:pic>
        <p:nvPicPr>
          <p:cNvPr id="63498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04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683431" y="6373586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9419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-3968" y="5143500"/>
            <a:ext cx="9142412" cy="505460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lIns="216000" tIns="0" rIns="21600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endParaRPr lang="ru-RU" sz="1800" kern="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88" y="3769338"/>
            <a:ext cx="9142412" cy="548662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lIns="216000" tIns="0" rIns="21600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endParaRPr lang="ru-RU" sz="1800" kern="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2499338"/>
            <a:ext cx="9142412" cy="802662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lIns="216000" tIns="0" rIns="21600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endParaRPr lang="ru-RU" sz="1800" kern="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1076938"/>
            <a:ext cx="9142412" cy="690902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lIns="216000" tIns="0" rIns="21600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endParaRPr lang="ru-RU" sz="1800" kern="0" dirty="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79852" y="0"/>
            <a:ext cx="7193756" cy="755877"/>
          </a:xfrm>
        </p:spPr>
        <p:txBody>
          <a:bodyPr anchor="t"/>
          <a:lstStyle/>
          <a:p>
            <a:pPr eaLnBrk="1" hangingPunct="1"/>
            <a:r>
              <a:rPr lang="ru-RU" altLang="ru-RU" sz="2400" dirty="0" smtClean="0">
                <a:solidFill>
                  <a:srgbClr val="FFFFFF"/>
                </a:solidFill>
              </a:rPr>
              <a:t>АО «</a:t>
            </a:r>
            <a:r>
              <a:rPr lang="ru-RU" altLang="ru-RU" sz="2400" dirty="0" err="1" smtClean="0">
                <a:solidFill>
                  <a:srgbClr val="FFFFFF"/>
                </a:solidFill>
              </a:rPr>
              <a:t>Согаз</a:t>
            </a:r>
            <a:r>
              <a:rPr lang="ru-RU" altLang="ru-RU" sz="2400" dirty="0" smtClean="0">
                <a:solidFill>
                  <a:srgbClr val="FFFFFF"/>
                </a:solidFill>
              </a:rPr>
              <a:t>» не признает легитимность НТД и СТО</a:t>
            </a:r>
            <a:br>
              <a:rPr lang="ru-RU" altLang="ru-RU" sz="2400" dirty="0" smtClean="0">
                <a:solidFill>
                  <a:srgbClr val="FFFFFF"/>
                </a:solidFill>
              </a:rPr>
            </a:br>
            <a:r>
              <a:rPr lang="ru-RU" altLang="ru-RU" sz="2400" dirty="0" smtClean="0">
                <a:solidFill>
                  <a:srgbClr val="FFFFFF"/>
                </a:solidFill>
              </a:rPr>
              <a:t>ПАО «Газпром», по которым производится </a:t>
            </a:r>
            <a:r>
              <a:rPr lang="ru-RU" altLang="ru-RU" sz="2400" dirty="0" err="1" smtClean="0">
                <a:solidFill>
                  <a:srgbClr val="FFFFFF"/>
                </a:solidFill>
              </a:rPr>
              <a:t>ДТОиР</a:t>
            </a:r>
            <a:r>
              <a:rPr lang="ru-RU" altLang="ru-RU" sz="2400" dirty="0" smtClean="0">
                <a:solidFill>
                  <a:srgbClr val="FFFFFF"/>
                </a:solidFill>
              </a:rPr>
              <a:t> ЭГПА. </a:t>
            </a:r>
          </a:p>
        </p:txBody>
      </p:sp>
      <p:pic>
        <p:nvPicPr>
          <p:cNvPr id="47107" name="Picture 17" descr="C:\Documents and Settings\Буткевич\Рабочий стол\Логотип белый на синем 735x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936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108" name="Прямая соединительная линия 4"/>
          <p:cNvCxnSpPr>
            <a:cxnSpLocks noChangeShapeType="1"/>
          </p:cNvCxnSpPr>
          <p:nvPr/>
        </p:nvCxnSpPr>
        <p:spPr bwMode="auto">
          <a:xfrm flipV="1">
            <a:off x="1944688" y="0"/>
            <a:ext cx="0" cy="1071563"/>
          </a:xfrm>
          <a:prstGeom prst="line">
            <a:avLst/>
          </a:prstGeom>
          <a:noFill/>
          <a:ln w="15875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10" name="Номер слайда 3"/>
          <p:cNvSpPr txBox="1">
            <a:spLocks/>
          </p:cNvSpPr>
          <p:nvPr/>
        </p:nvSpPr>
        <p:spPr bwMode="auto">
          <a:xfrm>
            <a:off x="729343" y="6362700"/>
            <a:ext cx="52455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altLang="ru-RU" sz="2000" b="1" dirty="0" smtClean="0">
                <a:solidFill>
                  <a:srgbClr val="FFFFFF"/>
                </a:solidFill>
              </a:rPr>
              <a:t>7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1731" y="1007388"/>
            <a:ext cx="904584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соответствии с договором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№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17РТ0200 от 03.08.2017 в АО «СОГАЗ» заявлено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страховое событие - повреждение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изоляции обмотки статора СТД-12500-2УХЛ4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(28.07.2017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года на объекте ГПА СТД-12500 КЦ-3 ст. № 31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КС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«Сергиевская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»).</a:t>
            </a:r>
          </a:p>
          <a:p>
            <a:pPr indent="450215" algn="just">
              <a:spcAft>
                <a:spcPts val="0"/>
              </a:spcAft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Причина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отказа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ссылка на требования п. 3.3.3 «Исключаемые риски по разделу 3», а также п. 3.3.4.3 договора страхования имущества, что расходы, связанные с проведением планового ремонта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оборудования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ГПА/ЭСН, не возмещаются.</a:t>
            </a:r>
            <a:endParaRPr lang="ru-RU" sz="16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/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Документы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подтверждающие наступление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страхового случая,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АО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«СОГАЗ» не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принимаются по следующим причинам (письмо от 10.07.2018 №64029):</a:t>
            </a: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Документ Этапы урегулирования…утв. 06.12.2016 «является внутренним локальным актом ПАО «Газпром» и не обязателен к неукоснительному исполнению АО «</a:t>
            </a:r>
            <a:r>
              <a:rPr lang="ru-RU" sz="1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Согаз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»»;</a:t>
            </a: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Аргументы ООО «Газпром трансгаз Самара» не имеют документального подтверждения и носят познавательный характер (ремонтный формуляр СРП,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заключение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ЭПБ с СТО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Газпром 2-2.3-289-2009 и СТО Газпром 2-2.3-681-2012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не принимается в расчёт, т.к. КР можно сделать только на заводе-изготовителе исх. от 21.10.2013  №88/41-3289);</a:t>
            </a: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«Ухудшение характеристик изоляции и постепенное неотвратимое снижение электрической прочности более 18 лет эксплуатации нельзя рассматривать как случайное наступление события …» – не страховой случай!</a:t>
            </a: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</a:rPr>
              <a:t>Проводить совещание  с привлечением </a:t>
            </a:r>
            <a:r>
              <a:rPr lang="ru-RU" sz="1800" dirty="0" err="1" smtClean="0">
                <a:solidFill>
                  <a:srgbClr val="000000"/>
                </a:solidFill>
                <a:latin typeface="Times New Roman"/>
              </a:rPr>
              <a:t>Деп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</a:rPr>
              <a:t>. 308 и Упр. 730 нецелесообразно!      </a:t>
            </a:r>
            <a:endParaRPr lang="ru-RU" sz="17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944688" y="6362700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207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-3968" y="4030981"/>
            <a:ext cx="9142412" cy="1272539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lIns="216000" tIns="0" rIns="21600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endParaRPr lang="ru-RU" sz="1800" kern="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3968" y="2522220"/>
            <a:ext cx="9142412" cy="970248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lIns="216000" tIns="0" rIns="21600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endParaRPr lang="ru-RU" sz="1800" kern="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1076938"/>
            <a:ext cx="9142412" cy="965222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lIns="216000" tIns="0" rIns="21600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endParaRPr lang="ru-RU" sz="1800" kern="0" dirty="0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83544" y="79942"/>
            <a:ext cx="7080250" cy="455839"/>
          </a:xfrm>
        </p:spPr>
        <p:txBody>
          <a:bodyPr/>
          <a:lstStyle/>
          <a:p>
            <a:pPr eaLnBrk="1" hangingPunct="1"/>
            <a:r>
              <a:rPr lang="ru-RU" altLang="ru-RU" sz="2800" dirty="0" smtClean="0">
                <a:solidFill>
                  <a:srgbClr val="FFFFFF"/>
                </a:solidFill>
              </a:rPr>
              <a:t>Предложения в протокол по АВР </a:t>
            </a:r>
          </a:p>
        </p:txBody>
      </p:sp>
      <p:pic>
        <p:nvPicPr>
          <p:cNvPr id="48131" name="Picture 17" descr="C:\Documents and Settings\Буткевич\Рабочий стол\Логотип белый на синем 735x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936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32" name="Прямая соединительная линия 4"/>
          <p:cNvCxnSpPr>
            <a:cxnSpLocks noChangeShapeType="1"/>
          </p:cNvCxnSpPr>
          <p:nvPr/>
        </p:nvCxnSpPr>
        <p:spPr bwMode="auto">
          <a:xfrm flipV="1">
            <a:off x="1944688" y="0"/>
            <a:ext cx="0" cy="1071563"/>
          </a:xfrm>
          <a:prstGeom prst="line">
            <a:avLst/>
          </a:prstGeom>
          <a:noFill/>
          <a:ln w="15875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134" name="Номер слайда 3"/>
          <p:cNvSpPr txBox="1">
            <a:spLocks/>
          </p:cNvSpPr>
          <p:nvPr/>
        </p:nvSpPr>
        <p:spPr bwMode="auto">
          <a:xfrm>
            <a:off x="729343" y="6362700"/>
            <a:ext cx="52455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altLang="ru-RU" sz="2000" b="1" dirty="0" smtClean="0">
                <a:solidFill>
                  <a:srgbClr val="FFFFFF"/>
                </a:solidFill>
              </a:rPr>
              <a:t>8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209676"/>
            <a:ext cx="913844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ru-RU" sz="1650" b="1" dirty="0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Рассмотреть вопрос исключения электроприводных ГПА из договора страхования имущества, т.к. существующая система </a:t>
            </a:r>
            <a:r>
              <a:rPr lang="ru-RU" sz="1650" b="1" dirty="0" err="1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ДТОиР</a:t>
            </a:r>
            <a:r>
              <a:rPr lang="ru-RU" sz="1650" b="1" dirty="0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  ПАО «Газпром» не в состоянии удовлетворить требования             АО «СОГАЗ» по восстановлению «естественного износа» изоляции роторов и статоров ЭГПА, ремонт которых в условиях СРП не производился.</a:t>
            </a:r>
          </a:p>
          <a:p>
            <a:pPr marL="342900" indent="-342900" algn="just">
              <a:buFontTx/>
              <a:buAutoNum type="arabicPeriod"/>
            </a:pPr>
            <a:r>
              <a:rPr lang="ru-RU" sz="1650" b="1" dirty="0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С учетом восстановления полноценной гарантии и ресурсных показателей, исключения повторных гарантийных ремонтов и вынужденных простоев ГПА из-за отсутствия двигателей, необходимо рассмотреть возможность выполнения </a:t>
            </a:r>
            <a:r>
              <a:rPr lang="ru-RU" sz="1650" b="1" dirty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АВР приводных двигателей  в объеме КР с разделением затрат на АВР и сопутствующие работ, в рамках согласованной Департаментом </a:t>
            </a:r>
            <a:r>
              <a:rPr lang="ru-RU" sz="1650" b="1" dirty="0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    (</a:t>
            </a:r>
            <a:r>
              <a:rPr lang="ru-RU" sz="1650" b="1" dirty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В.Ю. </a:t>
            </a:r>
            <a:r>
              <a:rPr lang="ru-RU" sz="1650" b="1" dirty="0" err="1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Хатьков</a:t>
            </a:r>
            <a:r>
              <a:rPr lang="ru-RU" sz="1650" b="1" dirty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) стоимости </a:t>
            </a:r>
            <a:r>
              <a:rPr lang="ru-RU" sz="1650" b="1" dirty="0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КР </a:t>
            </a:r>
            <a:r>
              <a:rPr lang="ru-RU" sz="1650" b="1" dirty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с согласованием объема сопутствующих работ в Департаменте </a:t>
            </a:r>
            <a:r>
              <a:rPr lang="ru-RU" sz="1650" b="1" dirty="0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    (</a:t>
            </a:r>
            <a:r>
              <a:rPr lang="ru-RU" sz="1650" b="1" dirty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В.А. </a:t>
            </a:r>
            <a:r>
              <a:rPr lang="ru-RU" sz="1650" b="1" dirty="0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Михаленко).</a:t>
            </a:r>
          </a:p>
          <a:p>
            <a:pPr marL="342900" indent="-342900" algn="just">
              <a:buFontTx/>
              <a:buAutoNum type="arabicPeriod"/>
            </a:pPr>
            <a:r>
              <a:rPr lang="ru-RU" sz="1650" b="1" dirty="0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ГТО активизировать договорную работу с заводами-изготовителями не только по приводным двигателям, но и по АВР вспомогательного оборудования (автоматика, электрика, ТПО и др.) </a:t>
            </a:r>
          </a:p>
          <a:p>
            <a:pPr marL="342900" indent="-342900" algn="just">
              <a:buFontTx/>
              <a:buAutoNum type="arabicPeriod"/>
            </a:pPr>
            <a:r>
              <a:rPr lang="ru-RU" sz="1650" b="1" dirty="0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  <a:cs typeface="Arial" charset="0"/>
              </a:rPr>
              <a:t>По системным проблемным вопросам с АО «СОГАЗ», требующим компетентного экспертного заключения, необходимо под руководством Управления (С.Е. </a:t>
            </a:r>
            <a:r>
              <a:rPr lang="ru-RU" sz="1650" b="1" dirty="0" err="1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  <a:cs typeface="Arial" charset="0"/>
              </a:rPr>
              <a:t>Добычин</a:t>
            </a:r>
            <a:r>
              <a:rPr lang="ru-RU" sz="1650" b="1" dirty="0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  <a:cs typeface="Arial" charset="0"/>
              </a:rPr>
              <a:t>) с привлечением специалистов ГТО и Производственных Департаментов, организовать проведение технических советов.</a:t>
            </a:r>
            <a:endParaRPr lang="ru-RU" sz="1650" b="1" dirty="0">
              <a:solidFill>
                <a:srgbClr val="333399">
                  <a:lumMod val="75000"/>
                </a:srgbClr>
              </a:solidFill>
              <a:latin typeface="Arial Narrow" pitchFamily="34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ru-RU" sz="1650" b="1" dirty="0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При отсутствии консенсуса с АО «</a:t>
            </a:r>
            <a:r>
              <a:rPr lang="ru-RU" sz="1650" b="1" dirty="0" err="1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Согаз</a:t>
            </a:r>
            <a:r>
              <a:rPr lang="ru-RU" sz="1650" b="1" dirty="0" smtClean="0">
                <a:solidFill>
                  <a:srgbClr val="333399">
                    <a:lumMod val="75000"/>
                  </a:srgbClr>
                </a:solidFill>
                <a:latin typeface="Arial Narrow" pitchFamily="34" charset="0"/>
              </a:rPr>
              <a:t>» активизировать работу в судебном порядке с последующим распространением положительного опыта по всем ГТО.  </a:t>
            </a:r>
            <a:endParaRPr lang="ru-RU" sz="1650" b="1" dirty="0">
              <a:solidFill>
                <a:srgbClr val="333399">
                  <a:lumMod val="75000"/>
                </a:srgbClr>
              </a:solidFill>
              <a:latin typeface="Arial Narrow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944688" y="6362700"/>
            <a:ext cx="72191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</a:rPr>
              <a:t>Организация ремонтов в ООО «Газпром </a:t>
            </a:r>
            <a:r>
              <a:rPr lang="ru-RU" sz="1300" dirty="0" err="1">
                <a:solidFill>
                  <a:prstClr val="white"/>
                </a:solidFill>
              </a:rPr>
              <a:t>трансгаз</a:t>
            </a:r>
            <a:r>
              <a:rPr lang="ru-RU" sz="1300" dirty="0">
                <a:solidFill>
                  <a:prstClr val="white"/>
                </a:solidFill>
              </a:rPr>
              <a:t> Самара» подрядным и хозяйственным способами  в условиях ограниченного финансирования. Взаимодействие с АО «СОГАЗ». Проблемные вопросы. Пути </a:t>
            </a:r>
            <a:r>
              <a:rPr lang="ru-RU" sz="1300" dirty="0" smtClean="0">
                <a:solidFill>
                  <a:prstClr val="white"/>
                </a:solidFill>
              </a:rPr>
              <a:t>решения.</a:t>
            </a:r>
            <a:endParaRPr lang="ru-RU" altLang="ru-RU" sz="1300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808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5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8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1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6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0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2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3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4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8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5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6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7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8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9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0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1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3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Samaratransgaz</Template>
  <TotalTime>25673</TotalTime>
  <Words>4279</Words>
  <Application>Microsoft Office PowerPoint</Application>
  <PresentationFormat>Экран (4:3)</PresentationFormat>
  <Paragraphs>420</Paragraphs>
  <Slides>18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57" baseType="lpstr">
      <vt:lpstr>Arial Narrow</vt:lpstr>
      <vt:lpstr>HeliosCond</vt:lpstr>
      <vt:lpstr>Calibri</vt:lpstr>
      <vt:lpstr>Times New Roman</vt:lpstr>
      <vt:lpstr>Wingdings</vt:lpstr>
      <vt:lpstr>Arial</vt:lpstr>
      <vt:lpstr>2_Специальное оформление</vt:lpstr>
      <vt:lpstr>4_Специальное оформление</vt:lpstr>
      <vt:lpstr>10_Специальное оформление</vt:lpstr>
      <vt:lpstr>6_Специальное оформление</vt:lpstr>
      <vt:lpstr>3_Специальное оформление</vt:lpstr>
      <vt:lpstr>1_Тема Office</vt:lpstr>
      <vt:lpstr>9_Специальное оформление</vt:lpstr>
      <vt:lpstr>13_Специальное оформление</vt:lpstr>
      <vt:lpstr>17_Специальное оформление</vt:lpstr>
      <vt:lpstr>15_Специальное оформление</vt:lpstr>
      <vt:lpstr>18_Специальное оформление</vt:lpstr>
      <vt:lpstr>19_Специальное оформление</vt:lpstr>
      <vt:lpstr>21_Специальное оформление</vt:lpstr>
      <vt:lpstr>14_Специальное оформление</vt:lpstr>
      <vt:lpstr>5_Специальное оформление</vt:lpstr>
      <vt:lpstr>11_Специальное оформление</vt:lpstr>
      <vt:lpstr>12_Специальное оформление</vt:lpstr>
      <vt:lpstr>7_Специальное оформление</vt:lpstr>
      <vt:lpstr>16_Специальное оформление</vt:lpstr>
      <vt:lpstr>20_Специальное оформление</vt:lpstr>
      <vt:lpstr>22_Специальное оформление</vt:lpstr>
      <vt:lpstr>23_Специальное оформление</vt:lpstr>
      <vt:lpstr>24_Специальное оформление</vt:lpstr>
      <vt:lpstr>8_Специальное оформление</vt:lpstr>
      <vt:lpstr>25_Специальное оформление</vt:lpstr>
      <vt:lpstr>26_Специальное оформление</vt:lpstr>
      <vt:lpstr>27_Специальное оформление</vt:lpstr>
      <vt:lpstr>28_Специальное оформление</vt:lpstr>
      <vt:lpstr>29_Специальное оформление</vt:lpstr>
      <vt:lpstr>30_Специальное оформление</vt:lpstr>
      <vt:lpstr>31_Специальное оформление</vt:lpstr>
      <vt:lpstr>PHOTO-PAINT</vt:lpstr>
      <vt:lpstr>Лист</vt:lpstr>
      <vt:lpstr>Презентация PowerPoint</vt:lpstr>
      <vt:lpstr>Основные способы оптимизации затрат на капитальный ремонт и оборудование КС.</vt:lpstr>
      <vt:lpstr>Тенденция выполнения ремонтов подрядным и хозяйственным способом 2016-2018.</vt:lpstr>
      <vt:lpstr>Программа ремонтов на 2017-2020 гг.</vt:lpstr>
      <vt:lpstr>Презентация PowerPoint</vt:lpstr>
      <vt:lpstr>Статистика страховых ремонтов ГПА, приводных двигателей и оборудования КС за период 2012-2018 гг.</vt:lpstr>
      <vt:lpstr>Страховое возмещение за ремонт ГПА, приводных двигателей и оборудования КС в период 2012 - 2018 гг.</vt:lpstr>
      <vt:lpstr>АО «Согаз» не признает легитимность НТД и СТО ПАО «Газпром», по которым производится ДТОиР ЭГПА. </vt:lpstr>
      <vt:lpstr>Предложения в протокол по АВР </vt:lpstr>
      <vt:lpstr>Презентация PowerPoint</vt:lpstr>
      <vt:lpstr>Неисправности, выявленные в ходе ПНР ГПА-6,3(8)-04 на КС «Красноармейская»</vt:lpstr>
      <vt:lpstr>Проблемные вопросы при реконструкции</vt:lpstr>
      <vt:lpstr> </vt:lpstr>
      <vt:lpstr>Работа ООО «Газпром трансгаз Самара»  с ПАО «Кузнецов»</vt:lpstr>
      <vt:lpstr>Программа ремонта ГТД ПАО «Газпром»  на ПАО «Кузнецов» 2018 года</vt:lpstr>
      <vt:lpstr>Прогнозируемый объем выполнения  Программы ремонта ГТД ПАО «Газпром»  на ПАО «Кузнецов» 2018 года</vt:lpstr>
      <vt:lpstr>Проблемные вопросы при выполнении  ремонтов ГТД ПАО «Газпром»  на ПАО «Кузнецов» в 2018 году</vt:lpstr>
      <vt:lpstr>Предложение по повышению эффективности взаимодействия ПАО «Газпром» с ПАО «Кузнецов» в части выполнения ремонтов ГТД</vt:lpstr>
    </vt:vector>
  </TitlesOfParts>
  <Company>ООО Самаратрансгаз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Нуйкин</dc:creator>
  <cp:lastModifiedBy>User</cp:lastModifiedBy>
  <cp:revision>2422</cp:revision>
  <cp:lastPrinted>2018-11-30T11:14:05Z</cp:lastPrinted>
  <dcterms:created xsi:type="dcterms:W3CDTF">2005-03-30T11:17:22Z</dcterms:created>
  <dcterms:modified xsi:type="dcterms:W3CDTF">2018-12-05T08:21:45Z</dcterms:modified>
</cp:coreProperties>
</file>