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0" r:id="rId1"/>
  </p:sldMasterIdLst>
  <p:notesMasterIdLst>
    <p:notesMasterId r:id="rId19"/>
  </p:notesMasterIdLst>
  <p:sldIdLst>
    <p:sldId id="256" r:id="rId2"/>
    <p:sldId id="420" r:id="rId3"/>
    <p:sldId id="421" r:id="rId4"/>
    <p:sldId id="422" r:id="rId5"/>
    <p:sldId id="411" r:id="rId6"/>
    <p:sldId id="409" r:id="rId7"/>
    <p:sldId id="410" r:id="rId8"/>
    <p:sldId id="423" r:id="rId9"/>
    <p:sldId id="424" r:id="rId10"/>
    <p:sldId id="412" r:id="rId11"/>
    <p:sldId id="425" r:id="rId12"/>
    <p:sldId id="426" r:id="rId13"/>
    <p:sldId id="427" r:id="rId14"/>
    <p:sldId id="394" r:id="rId15"/>
    <p:sldId id="393" r:id="rId16"/>
    <p:sldId id="395" r:id="rId17"/>
    <p:sldId id="389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24" autoAdjust="0"/>
  </p:normalViewPr>
  <p:slideViewPr>
    <p:cSldViewPr>
      <p:cViewPr>
        <p:scale>
          <a:sx n="66" d="100"/>
          <a:sy n="66" d="100"/>
        </p:scale>
        <p:origin x="-898" y="6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ADFB777C-DC97-43E4-9B07-5F52AC39F616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2015"/>
            <a:ext cx="5682643" cy="4605085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20755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991F1FDC-AB9E-42D2-A5FB-429F7B2F1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2323CA-2B80-460F-B1BF-BDC348CE07BB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3823C0-4175-4C06-A329-83B6E52D3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FAC98-321B-4217-A86F-67A02C79A225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AFA9F-D152-4B00-994D-5DAEFBA2F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pPr>
              <a:defRPr/>
            </a:pPr>
            <a:fld id="{241699F4-E9EF-4CB3-9C1C-3F290B5BE9C3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2F8FD5A-20D4-430B-A8A5-1F2F706A2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F3A1C-7C09-492F-9AA6-E3DAD5DDCC23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2E1928-3D13-4574-9533-946C3258C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2630D-2B66-41DB-AB84-6CE114008079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67F761-476B-49AA-9596-1153A9A80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51B214EA-AED5-4533-B570-CA33132FC0F0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BD51BA3-A6A7-4C9D-A32A-5B00CC0EF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0F99180-28C6-47D1-B1A0-50FDC776E665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70A128A-2445-43FA-AEFD-15ADAEC3E7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93E15-F9D5-4009-9A4F-CBA9EEE7DE99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80BB31-3716-43B6-9FE2-2E7028B71F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CE9A7-194A-4800-BC64-9A57330B0506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2BF197-F6FA-448B-9187-E8E76C60C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94D4C-63DC-40F8-A5F4-DC80C6E30521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2EBAFA-F903-4549-9029-29AA2485B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4D2FB468-0A46-447C-8F32-B363909B16D3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1B472F2-3839-4D85-8B88-A18917A826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9E3EF7-FEAF-43C2-9D09-DF9BA5AEC609}" type="datetimeFigureOut">
              <a:rPr lang="ru-RU" smtClean="0"/>
              <a:pPr>
                <a:defRPr/>
              </a:pPr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436C50-C888-40CD-ADBA-A9E5C23E0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7.jpg@01D3595A.52B1343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276872"/>
            <a:ext cx="9073008" cy="36724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Новые технические решения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компании «</a:t>
            </a:r>
            <a:r>
              <a:rPr lang="ru-RU" sz="4000" b="1" dirty="0" err="1" smtClean="0">
                <a:solidFill>
                  <a:srgbClr val="FF0000"/>
                </a:solidFill>
              </a:rPr>
              <a:t>энергофинстрой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Отраслевое совещание руководителей подразделений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защиты от коррозии организаций группы «Газпром»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 </a:t>
            </a:r>
            <a:endParaRPr lang="ru-RU" sz="1600" b="1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ru-RU" sz="2200" b="1" dirty="0" smtClean="0">
                <a:solidFill>
                  <a:srgbClr val="FF0000"/>
                </a:solidFill>
              </a:rPr>
              <a:t>22-26 мая 2018 г. Нижний Новгород</a:t>
            </a:r>
          </a:p>
        </p:txBody>
      </p:sp>
      <p:pic>
        <p:nvPicPr>
          <p:cNvPr id="4" name="Рисунок 3" descr="Энергофинстрой 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6633"/>
            <a:ext cx="3168352" cy="219940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</a:t>
            </a:r>
            <a:r>
              <a:rPr lang="ru-RU" sz="2800" b="1" dirty="0" smtClean="0">
                <a:solidFill>
                  <a:srgbClr val="FF0000"/>
                </a:solidFill>
              </a:rPr>
              <a:t>ПКМ.ЭФС.УДИ</a:t>
            </a:r>
            <a:r>
              <a:rPr lang="ru-RU" sz="2800" b="1" dirty="0" smtClean="0"/>
              <a:t> совместно с </a:t>
            </a:r>
            <a:r>
              <a:rPr lang="ru-RU" sz="2800" b="1" dirty="0" err="1" smtClean="0">
                <a:solidFill>
                  <a:srgbClr val="FF0000"/>
                </a:solidFill>
              </a:rPr>
              <a:t>ПКМ.ЭФС.ЭНР-Капсула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(«вечный» источник питания)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170420_124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132348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484784"/>
            <a:ext cx="572412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Исходные данные:</a:t>
            </a:r>
          </a:p>
          <a:p>
            <a:endParaRPr lang="ru-RU" sz="800" dirty="0" smtClean="0"/>
          </a:p>
          <a:p>
            <a:r>
              <a:rPr lang="ru-RU" sz="1700" dirty="0" smtClean="0"/>
              <a:t>Заземление - сопротивление растеканию тока в грунте (</a:t>
            </a:r>
            <a:r>
              <a:rPr lang="en-US" sz="1700" dirty="0" smtClean="0"/>
              <a:t>R</a:t>
            </a:r>
            <a:r>
              <a:rPr lang="ru-RU" sz="1700" dirty="0" err="1" smtClean="0"/>
              <a:t>з</a:t>
            </a:r>
            <a:r>
              <a:rPr lang="ru-RU" sz="1700" dirty="0" smtClean="0"/>
              <a:t>)   -           	</a:t>
            </a:r>
            <a:r>
              <a:rPr lang="ru-RU" sz="1700" b="1" dirty="0" smtClean="0">
                <a:solidFill>
                  <a:srgbClr val="FF0000"/>
                </a:solidFill>
              </a:rPr>
              <a:t>56,5 Ом</a:t>
            </a:r>
          </a:p>
          <a:p>
            <a:r>
              <a:rPr lang="ru-RU" sz="1700" dirty="0" smtClean="0"/>
              <a:t>Потенциал «труба-земля» до подключения</a:t>
            </a:r>
          </a:p>
          <a:p>
            <a:r>
              <a:rPr lang="ru-RU" sz="1700" b="1" dirty="0" smtClean="0">
                <a:solidFill>
                  <a:srgbClr val="FF0000"/>
                </a:solidFill>
              </a:rPr>
              <a:t>  			- 1,9 В</a:t>
            </a:r>
          </a:p>
          <a:p>
            <a:r>
              <a:rPr lang="ru-RU" sz="1700" dirty="0" smtClean="0"/>
              <a:t>Потенциал относительно заземляющего устройства   -			</a:t>
            </a:r>
            <a:r>
              <a:rPr lang="ru-RU" sz="1700" b="1" dirty="0" smtClean="0">
                <a:solidFill>
                  <a:srgbClr val="FF0000"/>
                </a:solidFill>
              </a:rPr>
              <a:t>- 1,5 В 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Данные после подключения: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700" dirty="0" smtClean="0"/>
              <a:t>Потенциал, измеренный относительно медно-сульфатного электрода </a:t>
            </a:r>
            <a:r>
              <a:rPr lang="ru-RU" sz="1700" b="1" dirty="0" smtClean="0">
                <a:solidFill>
                  <a:srgbClr val="FF0000"/>
                </a:solidFill>
              </a:rPr>
              <a:t>НЕ ИЗМЕНИЛСЯ</a:t>
            </a:r>
            <a:r>
              <a:rPr lang="ru-RU" sz="1700" dirty="0" smtClean="0"/>
              <a:t> !</a:t>
            </a:r>
          </a:p>
          <a:p>
            <a:endParaRPr lang="ru-RU" sz="800" dirty="0" smtClean="0"/>
          </a:p>
          <a:p>
            <a:r>
              <a:rPr lang="ru-RU" sz="1700" dirty="0" smtClean="0"/>
              <a:t>Потенциал измеренный относительно заземляющего устройства снизился до </a:t>
            </a:r>
            <a:r>
              <a:rPr lang="ru-RU" sz="1700" b="1" dirty="0" smtClean="0">
                <a:solidFill>
                  <a:srgbClr val="FF0000"/>
                </a:solidFill>
              </a:rPr>
              <a:t>1,3 В</a:t>
            </a:r>
            <a:r>
              <a:rPr lang="ru-RU" sz="1700" dirty="0" smtClean="0"/>
              <a:t>.</a:t>
            </a:r>
          </a:p>
          <a:p>
            <a:endParaRPr lang="ru-RU" sz="800" dirty="0" smtClean="0"/>
          </a:p>
          <a:p>
            <a:r>
              <a:rPr lang="ru-RU" sz="1700" dirty="0" smtClean="0"/>
              <a:t>Ток в цепи «труба - капсула – земля» в ходе испытания изменялся в пределах </a:t>
            </a:r>
            <a:r>
              <a:rPr lang="ru-RU" sz="1700" b="1" dirty="0" smtClean="0">
                <a:solidFill>
                  <a:srgbClr val="FF0000"/>
                </a:solidFill>
              </a:rPr>
              <a:t>от 15 до 25 мА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700" dirty="0" smtClean="0"/>
              <a:t>Ток заряда аккумулятора стабилен -  </a:t>
            </a:r>
            <a:r>
              <a:rPr lang="ru-RU" sz="1700" b="1" dirty="0" smtClean="0">
                <a:solidFill>
                  <a:srgbClr val="FF0000"/>
                </a:solidFill>
              </a:rPr>
              <a:t>5 мА </a:t>
            </a:r>
          </a:p>
          <a:p>
            <a:r>
              <a:rPr lang="ru-RU" sz="1700" dirty="0" smtClean="0"/>
              <a:t>(время заряда аккумулятора </a:t>
            </a:r>
            <a:r>
              <a:rPr lang="ru-RU" sz="1700" b="1" dirty="0" smtClean="0">
                <a:solidFill>
                  <a:srgbClr val="FF0000"/>
                </a:solidFill>
              </a:rPr>
              <a:t>1,1 </a:t>
            </a:r>
            <a:r>
              <a:rPr lang="ru-RU" sz="1700" b="1" dirty="0" err="1" smtClean="0">
                <a:solidFill>
                  <a:srgbClr val="FF0000"/>
                </a:solidFill>
              </a:rPr>
              <a:t>Ач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dirty="0" smtClean="0"/>
              <a:t>от 0 % до 100 % - </a:t>
            </a:r>
            <a:r>
              <a:rPr lang="ru-RU" sz="1700" b="1" dirty="0" smtClean="0">
                <a:solidFill>
                  <a:srgbClr val="FF0000"/>
                </a:solidFill>
              </a:rPr>
              <a:t>250 часов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УММВИЭ.ЭФС: </a:t>
            </a:r>
            <a:r>
              <a:rPr lang="ru-RU" sz="3200" b="1" dirty="0" smtClean="0"/>
              <a:t>структура установки и </a:t>
            </a:r>
            <a:br>
              <a:rPr lang="ru-RU" sz="3200" b="1" dirty="0" smtClean="0"/>
            </a:br>
            <a:r>
              <a:rPr lang="ru-RU" sz="3200" b="1" dirty="0" smtClean="0"/>
              <a:t>основные элементы 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79512" y="1628801"/>
          <a:ext cx="5112568" cy="5110806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29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Основные элементы: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роторная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ветротурбина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 низкооборотным электрогенератором прямого привода для малых ветростанций с корректором мощности;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фотоэлектрические модули нового поколения с низким температурным коэффициентом снижения мощности, и сохранением работоспособности в пасмурную погоду;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контроллер заряда аккумуляторных батарей с интегрированной системой балансировки элементов АКБ;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аккумуляторная сборка из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литий-железо-фосфатных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элементов;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интегрированная система мониторинга параметров работы и состояния АКБ;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метеостанция с цифровым интерфейсом;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средства передачи данных для удаленного мониторинга;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быстровозводимая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усиленная опорная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конструкция;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подземный свайный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фундамент и подземные герметичные корпуса для аккумуляторных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сборок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Лоэнгрин сниз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34023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19664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/>
          <a:lstStyle/>
          <a:p>
            <a:pPr algn="ctr"/>
            <a:r>
              <a:rPr lang="ru-RU" sz="3200" b="1" dirty="0" smtClean="0"/>
              <a:t>Перспективы развития </a:t>
            </a:r>
            <a:r>
              <a:rPr lang="ru-RU" sz="3200" b="1" dirty="0" smtClean="0">
                <a:solidFill>
                  <a:srgbClr val="FF0000"/>
                </a:solidFill>
              </a:rPr>
              <a:t>УММ ВИЭ.ЭФС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699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Система прогнозирования вырабатываемой мощности: 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Прогноз величины </a:t>
            </a:r>
            <a:r>
              <a:rPr lang="ru-RU" sz="2000" b="1" dirty="0" smtClean="0">
                <a:solidFill>
                  <a:srgbClr val="FF0000"/>
                </a:solidFill>
              </a:rPr>
              <a:t>генерируемой энергии</a:t>
            </a:r>
            <a:r>
              <a:rPr lang="ru-RU" sz="2000" dirty="0" smtClean="0">
                <a:solidFill>
                  <a:srgbClr val="002060"/>
                </a:solidFill>
              </a:rPr>
              <a:t> с шагом до 15 минут и сроком до 3 суток;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Прогноз величины </a:t>
            </a:r>
            <a:r>
              <a:rPr lang="ru-RU" sz="2000" b="1" dirty="0" smtClean="0">
                <a:solidFill>
                  <a:srgbClr val="FF0000"/>
                </a:solidFill>
              </a:rPr>
              <a:t>накопленной в аккумуляторах энергии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Прогноз величины </a:t>
            </a:r>
            <a:r>
              <a:rPr lang="ru-RU" sz="2000" b="1" dirty="0" smtClean="0">
                <a:solidFill>
                  <a:srgbClr val="FF0000"/>
                </a:solidFill>
              </a:rPr>
              <a:t>потребляемой энергии</a:t>
            </a:r>
            <a:r>
              <a:rPr lang="ru-RU" sz="2000" dirty="0" smtClean="0">
                <a:solidFill>
                  <a:srgbClr val="002060"/>
                </a:solidFill>
              </a:rPr>
              <a:t> с шагом до 2 часов и сроком до 3 суток;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Прогноз </a:t>
            </a:r>
            <a:r>
              <a:rPr lang="ru-RU" sz="2000" b="1" dirty="0" smtClean="0">
                <a:solidFill>
                  <a:srgbClr val="FF0000"/>
                </a:solidFill>
              </a:rPr>
              <a:t>дебета произведенной/накопленной и потребленной энергии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Автоматический выбор режима</a:t>
            </a:r>
            <a:r>
              <a:rPr lang="ru-RU" sz="2000" dirty="0" smtClean="0">
                <a:solidFill>
                  <a:srgbClr val="002060"/>
                </a:solidFill>
              </a:rPr>
              <a:t> работы всего комплекса «генерация – потребитель» в условиях энергетического «голода».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Разработка собственного распределенного контроллера заряда.</a:t>
            </a: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Переход на использование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литий-титанатных</a:t>
            </a:r>
            <a:r>
              <a:rPr lang="ru-RU" sz="2000" b="1" dirty="0" smtClean="0">
                <a:solidFill>
                  <a:srgbClr val="002060"/>
                </a:solidFill>
              </a:rPr>
              <a:t> аккумуляторов.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Опытная эксплуатация установки в режиме максимальной энергетической нагрузки (Крым).</a:t>
            </a:r>
          </a:p>
        </p:txBody>
      </p:sp>
    </p:spTree>
    <p:extLst>
      <p:ext uri="{BB962C8B-B14F-4D97-AF65-F5344CB8AC3E}">
        <p14:creationId xmlns:p14="http://schemas.microsoft.com/office/powerpoint/2010/main" xmlns="" val="36931764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/>
          <a:lstStyle/>
          <a:p>
            <a:pPr algn="ctr"/>
            <a:r>
              <a:rPr lang="ru-RU" sz="3200" b="1" dirty="0" smtClean="0"/>
              <a:t>Система поддержки </a:t>
            </a:r>
            <a:r>
              <a:rPr lang="ru-RU" sz="3200" b="1" dirty="0" smtClean="0"/>
              <a:t>выполнения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ТОиР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Схема системы поддержки ТО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578" y="1556793"/>
            <a:ext cx="758833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1764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Контроль регламента сервисных работ</a:t>
            </a:r>
            <a:r>
              <a:rPr lang="ru-RU" sz="2200" b="1" dirty="0" smtClean="0"/>
              <a:t>: </a:t>
            </a:r>
            <a:br>
              <a:rPr lang="ru-RU" sz="2200" b="1" dirty="0" smtClean="0"/>
            </a:br>
            <a:r>
              <a:rPr lang="en-US" sz="2200" b="1" dirty="0" smtClean="0"/>
              <a:t>QR-</a:t>
            </a:r>
            <a:r>
              <a:rPr lang="ru-RU" sz="2200" b="1" dirty="0" smtClean="0"/>
              <a:t>код как идентификатор объектов (размещается на объекте)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QR-ко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1440160" cy="144016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Рисунок 6" descr="регламент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4" y="1628800"/>
            <a:ext cx="2673297" cy="4752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628801"/>
          <a:ext cx="3600400" cy="5122627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334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Calibri"/>
                          <a:cs typeface="Times New Roman"/>
                        </a:rPr>
                        <a:t>Проверка состояния КИП</a:t>
                      </a:r>
                      <a:endParaRPr lang="ru-RU" sz="1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. Внешнее состояние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2. Нумерация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3. Укрепление КИП в грунте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4. Планировка местности вокруг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5. Маркировка жил кабелей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Расключение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кабелей на </a:t>
                      </a: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клеммнике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в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7. Обработка смазкой контактных соединений </a:t>
                      </a: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клеммника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в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8. Отсутствие повреждений </a:t>
                      </a:r>
                      <a:r>
                        <a:rPr lang="ru-RU" sz="1900" dirty="0" err="1">
                          <a:latin typeface="Times New Roman"/>
                          <a:ea typeface="Calibri"/>
                          <a:cs typeface="Times New Roman"/>
                        </a:rPr>
                        <a:t>клеммника</a:t>
                      </a: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Calibri"/>
                          <a:cs typeface="Times New Roman"/>
                        </a:rPr>
                        <a:t>9. Наличие и исправность запирающего устройства КИП</a:t>
                      </a:r>
                    </a:p>
                  </a:txBody>
                  <a:tcPr marL="65790" marR="6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779912" y="3645024"/>
            <a:ext cx="43204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96136" y="3645024"/>
            <a:ext cx="43204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11960" y="4653136"/>
            <a:ext cx="1622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объекте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6457890"/>
            <a:ext cx="186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смартфоне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Контроль и поддержка регламента сервисных работ</a:t>
            </a:r>
            <a:r>
              <a:rPr lang="ru-RU" sz="2200" b="1" dirty="0" smtClean="0"/>
              <a:t>: </a:t>
            </a:r>
            <a:br>
              <a:rPr lang="ru-RU" sz="2200" b="1" dirty="0" smtClean="0"/>
            </a:br>
            <a:r>
              <a:rPr lang="ru-RU" sz="2200" b="1" dirty="0" smtClean="0"/>
              <a:t>Мобильное решение на базе смартфона/планшета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QR-код К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600400" cy="4800533"/>
          </a:xfrm>
          <a:prstGeom prst="rect">
            <a:avLst/>
          </a:prstGeom>
        </p:spPr>
      </p:pic>
      <p:pic>
        <p:nvPicPr>
          <p:cNvPr id="7" name="Рисунок 6" descr="QR-код СКЗ М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3600400" cy="4800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36" y="3501009"/>
            <a:ext cx="127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QR-</a:t>
            </a:r>
            <a:r>
              <a:rPr lang="ru-RU" sz="2400" b="1" dirty="0" smtClean="0">
                <a:solidFill>
                  <a:srgbClr val="FF0000"/>
                </a:solidFill>
              </a:rPr>
              <a:t>код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9" idx="3"/>
          </p:cNvCxnSpPr>
          <p:nvPr/>
        </p:nvCxnSpPr>
        <p:spPr>
          <a:xfrm>
            <a:off x="5273786" y="3731842"/>
            <a:ext cx="1818494" cy="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flipH="1">
            <a:off x="2195736" y="3731842"/>
            <a:ext cx="1800200" cy="171338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Контроль регламента сервисных работ</a:t>
            </a:r>
            <a:r>
              <a:rPr lang="ru-RU" sz="2200" b="1" dirty="0" smtClean="0"/>
              <a:t>: </a:t>
            </a:r>
            <a:br>
              <a:rPr lang="ru-RU" sz="2200" b="1" dirty="0" smtClean="0"/>
            </a:br>
            <a:r>
              <a:rPr lang="ru-RU" sz="2200" b="1" dirty="0" smtClean="0"/>
              <a:t>Агрегирование и анализ результатов сервисных работ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регламент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84976" cy="475852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Энергофинстрой Логоти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9129" y="1628800"/>
            <a:ext cx="5497744" cy="3816424"/>
          </a:xfrm>
        </p:spPr>
      </p:pic>
      <p:sp>
        <p:nvSpPr>
          <p:cNvPr id="5" name="TextBox 4"/>
          <p:cNvSpPr txBox="1"/>
          <p:nvPr/>
        </p:nvSpPr>
        <p:spPr>
          <a:xfrm>
            <a:off x="2267746" y="5733257"/>
            <a:ext cx="494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www.energofin.ru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катодной защиты малой мощности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Энергофинстрой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УКЗММ.ЭФС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600200"/>
            <a:ext cx="5508104" cy="3773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Режимы работы: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выходного напряжения;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выходного тока;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суммарного потенциала (с омической составляющей) на защищаемом трубопроводе;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поляризационного потенциала (без омической составляющей) на защищаемом трубопроводе.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4522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ДхШхВ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	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280х160х100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-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 кг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защиты корпуса -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IP54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СКЗ 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808312" cy="374441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катодной защиты малой мощности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Энергофинстрой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УКЗММ.ЭФС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исполнения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686895"/>
              </p:ext>
            </p:extLst>
          </p:nvPr>
        </p:nvGraphicFramePr>
        <p:xfrm>
          <a:off x="323530" y="1772817"/>
          <a:ext cx="8568953" cy="498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9820"/>
                <a:gridCol w="1307936"/>
                <a:gridCol w="1522469"/>
                <a:gridCol w="801072"/>
                <a:gridCol w="807343"/>
                <a:gridCol w="807343"/>
                <a:gridCol w="732970"/>
              </a:tblGrid>
              <a:tr h="17218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Входное напряжение питания,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</a:t>
                      </a: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endParaRPr lang="ru-RU" sz="1500" b="1" kern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выходная мощность,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5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</a:t>
                      </a: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Вт</a:t>
                      </a:r>
                      <a:endParaRPr lang="ru-RU" sz="1500" b="1" kern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Номинальное выходное напряжение,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</a:t>
                      </a: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endParaRPr lang="ru-RU" sz="1500" b="1" kern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Номинальный выходной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ток,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kern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</a:t>
                      </a:r>
                      <a:r>
                        <a:rPr lang="ru-RU" sz="1500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А</a:t>
                      </a:r>
                      <a:endParaRPr lang="ru-RU" sz="1500" b="1" kern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12-50-48-4 УХЛ2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24-50-48-4 УХЛ2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48-50-48-4 УХЛ2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12-100-48-4 УХЛ2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24-100-48-6 УХЛ2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48-100-48-8 УХЛ2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24-200-48-6 УХЛ2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УКЗММ 48-200-48-8 УХЛ2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1064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Примечания.</a:t>
                      </a:r>
                    </a:p>
                    <a:p>
                      <a:pPr indent="3429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Номинальное значение выходного тока 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 обеспечивается при номинальном выходном напряжении 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н1.</a:t>
                      </a:r>
                    </a:p>
                    <a:p>
                      <a:pPr indent="34290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Номинальное значение выходного тока 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н2 обеспечивается при номинальном выходном напряжении 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н2.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92" marR="64192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Крюковское</a:t>
            </a:r>
            <a:r>
              <a:rPr lang="ru-RU" sz="2800" b="1" dirty="0" smtClean="0"/>
              <a:t> ЛПУ МГ ООО «Газпром </a:t>
            </a:r>
            <a:r>
              <a:rPr lang="ru-RU" sz="2800" b="1" dirty="0" err="1" smtClean="0"/>
              <a:t>трансгаз</a:t>
            </a:r>
            <a:r>
              <a:rPr lang="ru-RU" sz="2800" b="1" dirty="0" smtClean="0"/>
              <a:t> Москва»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 err="1" smtClean="0"/>
              <a:t>мнемо-схема</a:t>
            </a:r>
            <a:r>
              <a:rPr lang="ru-RU" sz="2800" b="1" dirty="0" smtClean="0"/>
              <a:t> производственного комплекса)</a:t>
            </a:r>
            <a:endParaRPr lang="ru-RU" sz="2700" b="1" dirty="0"/>
          </a:p>
        </p:txBody>
      </p:sp>
      <p:pic>
        <p:nvPicPr>
          <p:cNvPr id="5" name="Рисунок 4" descr="Крюковское ЛПУМГ (ДЦ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712968" cy="4902109"/>
          </a:xfrm>
          <a:prstGeom prst="rect">
            <a:avLst/>
          </a:prstGeom>
        </p:spPr>
      </p:pic>
      <p:pic>
        <p:nvPicPr>
          <p:cNvPr id="4" name="Рисунок 3" descr="Очертания Москв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140968"/>
            <a:ext cx="3049974" cy="338437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</a:rPr>
              <a:t>Проектирование </a:t>
            </a:r>
            <a:r>
              <a:rPr lang="ru-RU" sz="2700" b="1" dirty="0" err="1" smtClean="0">
                <a:solidFill>
                  <a:schemeClr val="tx1"/>
                </a:solidFill>
              </a:rPr>
              <a:t>радиопокрытия</a:t>
            </a:r>
            <a:r>
              <a:rPr lang="ru-RU" sz="2700" b="1" dirty="0" smtClean="0">
                <a:solidFill>
                  <a:schemeClr val="tx1"/>
                </a:solidFill>
              </a:rPr>
              <a:t> трасс газопроводов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с помощью технологии </a:t>
            </a:r>
            <a:r>
              <a:rPr lang="en-US" sz="2700" b="1" dirty="0" err="1" smtClean="0">
                <a:solidFill>
                  <a:srgbClr val="FF0000"/>
                </a:solidFill>
              </a:rPr>
              <a:t>LoRaWAN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id:image007.jpg@01D3595A.52B1343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824536" cy="5070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64088" y="1772816"/>
            <a:ext cx="3600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реализации:</a:t>
            </a:r>
          </a:p>
          <a:p>
            <a:endParaRPr lang="ru-RU" sz="800" dirty="0" smtClean="0"/>
          </a:p>
          <a:p>
            <a:pPr>
              <a:buFontTx/>
              <a:buChar char="-"/>
            </a:pPr>
            <a:r>
              <a:rPr lang="ru-RU" dirty="0" smtClean="0"/>
              <a:t> Размещение базовых станций на ГРС (42 объекта) с последующим подключением к корпоративным каналам связи;</a:t>
            </a:r>
          </a:p>
          <a:p>
            <a:pPr>
              <a:buFontTx/>
              <a:buChar char="-"/>
            </a:pPr>
            <a:r>
              <a:rPr lang="ru-RU" dirty="0" smtClean="0"/>
              <a:t> Оснащение ГРС антенными башнями высотой до 15 метров;</a:t>
            </a:r>
          </a:p>
          <a:p>
            <a:pPr>
              <a:buFontTx/>
              <a:buChar char="-"/>
            </a:pPr>
            <a:r>
              <a:rPr lang="ru-RU" dirty="0" smtClean="0"/>
              <a:t> Оснащение части УКЗ на трассе антенными башнями высотой до 5 метров;</a:t>
            </a:r>
          </a:p>
          <a:p>
            <a:endParaRPr lang="ru-RU" sz="800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Результат планирования:</a:t>
            </a:r>
          </a:p>
          <a:p>
            <a:endParaRPr lang="ru-RU" sz="800" dirty="0" smtClean="0"/>
          </a:p>
          <a:p>
            <a:r>
              <a:rPr lang="ru-RU" dirty="0" smtClean="0"/>
              <a:t>Обеспечение </a:t>
            </a:r>
            <a:r>
              <a:rPr lang="ru-RU" dirty="0" err="1" smtClean="0"/>
              <a:t>радиопокрытия</a:t>
            </a:r>
            <a:r>
              <a:rPr lang="ru-RU" dirty="0" smtClean="0"/>
              <a:t> порядка </a:t>
            </a:r>
            <a:r>
              <a:rPr lang="ru-RU" b="1" dirty="0" smtClean="0">
                <a:solidFill>
                  <a:srgbClr val="FF0000"/>
                </a:solidFill>
              </a:rPr>
              <a:t>80 %</a:t>
            </a:r>
            <a:r>
              <a:rPr lang="ru-RU" dirty="0" smtClean="0"/>
              <a:t> трасс газопроводов.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Устройство внешнего контроля ПКМ.ЭФС.УВК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Мониторинг установки дренажной защиты (УДЗ)</a:t>
            </a:r>
            <a:endParaRPr lang="ru-RU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УДЗ № 5 (ст. Радищево)</a:t>
            </a:r>
          </a:p>
          <a:p>
            <a:pPr algn="ctr"/>
            <a:r>
              <a:rPr lang="ru-RU" b="1" dirty="0" smtClean="0"/>
              <a:t>«Москва – Санкт-Петербург»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6288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Дренажная установка: ДРП-М1-500-У1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41353"/>
            <a:ext cx="86044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Мониторинг:</a:t>
            </a:r>
          </a:p>
          <a:p>
            <a:endParaRPr lang="ru-RU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Суммарный и поляризационный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     </a:t>
            </a:r>
            <a:r>
              <a:rPr lang="ru-RU" dirty="0" smtClean="0"/>
              <a:t> потенциал;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Ток дренажа;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Напряжение «труба-рельс»;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Глубина и скорость коррозии;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Датчик вскрытия двери.</a:t>
            </a:r>
          </a:p>
          <a:p>
            <a:pPr>
              <a:buClr>
                <a:srgbClr val="FF0000"/>
              </a:buClr>
            </a:pPr>
            <a:endParaRPr lang="ru-RU" sz="800" dirty="0" smtClean="0"/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Оперативный расчет (каждые 10 минут):</a:t>
            </a:r>
          </a:p>
          <a:p>
            <a:pPr>
              <a:buClr>
                <a:srgbClr val="FF0000"/>
              </a:buClr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Максимальный ток дренажа;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Минимальный ток дренажа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Средний ток дренажа</a:t>
            </a:r>
          </a:p>
          <a:p>
            <a:pPr>
              <a:buClr>
                <a:srgbClr val="FF0000"/>
              </a:buClr>
            </a:pPr>
            <a:endParaRPr lang="ru-RU" sz="800" dirty="0" smtClean="0"/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Передача данных:</a:t>
            </a:r>
          </a:p>
          <a:p>
            <a:pPr>
              <a:buClr>
                <a:srgbClr val="FF0000"/>
              </a:buClr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Радиоканал на частоте 868 МГц (</a:t>
            </a:r>
            <a:r>
              <a:rPr lang="ru-RU" dirty="0" err="1" smtClean="0"/>
              <a:t>нелицензируемый</a:t>
            </a:r>
            <a:r>
              <a:rPr lang="ru-RU" dirty="0" smtClean="0"/>
              <a:t> диапазон, дальность – до 15 км на открытой местности, 2,5 км в городской застройке)</a:t>
            </a:r>
          </a:p>
        </p:txBody>
      </p:sp>
      <p:pic>
        <p:nvPicPr>
          <p:cNvPr id="8" name="Рисунок 7" descr="УДЗ Радище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348880"/>
            <a:ext cx="3936438" cy="295232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ПКМ.ЭФС.ЭНР-Капсула-БТ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Автономное двухконтурное электропитание элементов ПКМ.ЭФС на УДЗ за счет энергии блуждающих токов </a:t>
            </a:r>
            <a:endParaRPr lang="ru-RU" sz="2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10" y="1700808"/>
            <a:ext cx="42830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характеристики: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Рабочее входное напряжение («рельс-земля»)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от 8 до 100 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Допустимое входное напряжение («рельс-земля»)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до 350 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Выходное напряжение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10 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Время автономной работы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до 30 минут </a:t>
            </a:r>
            <a:r>
              <a:rPr lang="ru-RU" dirty="0" smtClean="0"/>
              <a:t>(в случае пропадания входного напряжения или его пиковых значений);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Исполнение</a:t>
            </a:r>
            <a:r>
              <a:rPr lang="ru-RU" dirty="0" smtClean="0"/>
              <a:t> – </a:t>
            </a:r>
            <a:r>
              <a:rPr lang="en-US" b="1" dirty="0" smtClean="0">
                <a:solidFill>
                  <a:srgbClr val="002060"/>
                </a:solidFill>
              </a:rPr>
              <a:t>IP65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Рисунок 4" descr="Схема Капсула-УДЗ (для презентации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8" y="1700808"/>
            <a:ext cx="4104835" cy="501317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ПКМ.ЭФС.УВК-УДЗ и </a:t>
            </a:r>
            <a:r>
              <a:rPr lang="ru-RU" sz="2800" b="1" dirty="0" err="1" smtClean="0">
                <a:solidFill>
                  <a:srgbClr val="FF0000"/>
                </a:solidFill>
              </a:rPr>
              <a:t>ПКМ.ЭФС.ЭНР-Капсула-БТ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Замеры на УДЗ № 5 «ст. Радищево» </a:t>
            </a:r>
            <a:br>
              <a:rPr lang="ru-RU" sz="2800" b="1" dirty="0" smtClean="0"/>
            </a:br>
            <a:r>
              <a:rPr lang="ru-RU" sz="2800" b="1" dirty="0" smtClean="0"/>
              <a:t>(пересечение с ЖД «Москва – Санкт-Петербург») </a:t>
            </a:r>
            <a:endParaRPr lang="ru-RU" sz="2700" b="1" dirty="0"/>
          </a:p>
        </p:txBody>
      </p:sp>
      <p:pic>
        <p:nvPicPr>
          <p:cNvPr id="5" name="Рисунок 4" descr="УДЗ Радищево Графики ключевых парамет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7" y="1700808"/>
            <a:ext cx="8917519" cy="475252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Инженерное дооснащение КИП элементами из </a:t>
            </a:r>
            <a:r>
              <a:rPr lang="ru-RU" sz="2200" b="1" dirty="0" err="1" smtClean="0">
                <a:solidFill>
                  <a:srgbClr val="002060"/>
                </a:solidFill>
              </a:rPr>
              <a:t>фибробетона</a:t>
            </a:r>
            <a:r>
              <a:rPr lang="ru-RU" sz="2200" b="1" dirty="0" smtClean="0"/>
              <a:t>: </a:t>
            </a:r>
            <a:br>
              <a:rPr lang="ru-RU" sz="2200" b="1" dirty="0" smtClean="0"/>
            </a:br>
            <a:r>
              <a:rPr lang="ru-RU" sz="2200" b="1" dirty="0" smtClean="0"/>
              <a:t>Защита, удобство и долговечность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Нижняя опора К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096344" cy="4128459"/>
          </a:xfrm>
          <a:prstGeom prst="rect">
            <a:avLst/>
          </a:prstGeom>
        </p:spPr>
      </p:pic>
      <p:pic>
        <p:nvPicPr>
          <p:cNvPr id="5" name="Рисунок 4" descr="Защитная площадка К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9"/>
            <a:ext cx="3096344" cy="4128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6021290"/>
            <a:ext cx="460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Удобство установки, предотвращение</a:t>
            </a:r>
          </a:p>
          <a:p>
            <a:r>
              <a:rPr lang="ru-RU" dirty="0" smtClean="0"/>
              <a:t>проседания КИП на </a:t>
            </a:r>
            <a:r>
              <a:rPr lang="ru-RU" dirty="0" err="1" smtClean="0"/>
              <a:t>пучинистных</a:t>
            </a:r>
            <a:r>
              <a:rPr lang="ru-RU" dirty="0" smtClean="0"/>
              <a:t> грунтах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67536" y="593466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Обозначение землеотвода, защита от пала травы, зарастания, сезонных наклонов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7807</TotalTime>
  <Words>782</Words>
  <Application>Microsoft Office PowerPoint</Application>
  <PresentationFormat>Экран (4:3)</PresentationFormat>
  <Paragraphs>198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Новые технические решения компании «энергофинстрой»  Отраслевое совещание руководителей подразделений  защиты от коррозии организаций группы «Газпром»      </vt:lpstr>
      <vt:lpstr>Установка катодной защиты малой мощности  ООО «Энергофинстрой» (УКЗММ.ЭФС) Основные характеристики</vt:lpstr>
      <vt:lpstr>Установка катодной защиты малой мощности  ООО «Энергофинстрой» (УКЗММ.ЭФС) Варианты исполнения</vt:lpstr>
      <vt:lpstr>Крюковское ЛПУ МГ ООО «Газпром трансгаз Москва» (мнемо-схема производственного комплекса)</vt:lpstr>
      <vt:lpstr>Проектирование радиопокрытия трасс газопроводов  с помощью технологии LoRaWAN</vt:lpstr>
      <vt:lpstr>Устройство внешнего контроля ПКМ.ЭФС.УВК  Мониторинг установки дренажной защиты (УДЗ)</vt:lpstr>
      <vt:lpstr>ПКМ.ЭФС.ЭНР-Капсула-БТ   Автономное двухконтурное электропитание элементов ПКМ.ЭФС на УДЗ за счет энергии блуждающих токов </vt:lpstr>
      <vt:lpstr>ПКМ.ЭФС.УВК-УДЗ и ПКМ.ЭФС.ЭНР-Капсула-БТ   Замеры на УДЗ № 5 «ст. Радищево»  (пересечение с ЖД «Москва – Санкт-Петербург») </vt:lpstr>
      <vt:lpstr>Инженерное дооснащение КИП элементами из фибробетона:  Защита, удобство и долговечность</vt:lpstr>
      <vt:lpstr>Применение ПКМ.ЭФС.УДИ совместно с ПКМ.ЭФС.ЭНР-Капсула («вечный» источник питания)</vt:lpstr>
      <vt:lpstr>УММВИЭ.ЭФС: структура установки и  основные элементы </vt:lpstr>
      <vt:lpstr>Перспективы развития УММ ВИЭ.ЭФС</vt:lpstr>
      <vt:lpstr>Система поддержки выполнения ТОиР</vt:lpstr>
      <vt:lpstr>Контроль регламента сервисных работ:  QR-код как идентификатор объектов (размещается на объекте)</vt:lpstr>
      <vt:lpstr>Контроль и поддержка регламента сервисных работ:  Мобильное решение на базе смартфона/планшета</vt:lpstr>
      <vt:lpstr>Контроль регламента сервисных работ:  Агрегирование и анализ результатов сервисных работ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Модульная система мониторинга ЭХЗ трубопроводных систем</dc:title>
  <dc:creator>Андрей</dc:creator>
  <cp:lastModifiedBy>Андрей</cp:lastModifiedBy>
  <cp:revision>956</cp:revision>
  <cp:lastPrinted>2014-08-25T14:58:12Z</cp:lastPrinted>
  <dcterms:created xsi:type="dcterms:W3CDTF">2012-07-28T02:16:29Z</dcterms:created>
  <dcterms:modified xsi:type="dcterms:W3CDTF">2018-05-24T05:15:00Z</dcterms:modified>
</cp:coreProperties>
</file>